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5"/>
  </p:notesMasterIdLst>
  <p:sldIdLst>
    <p:sldId id="256" r:id="rId2"/>
    <p:sldId id="318" r:id="rId3"/>
    <p:sldId id="257" r:id="rId4"/>
    <p:sldId id="261" r:id="rId5"/>
    <p:sldId id="301" r:id="rId6"/>
    <p:sldId id="319" r:id="rId7"/>
    <p:sldId id="258" r:id="rId8"/>
    <p:sldId id="303" r:id="rId9"/>
    <p:sldId id="302" r:id="rId10"/>
    <p:sldId id="304" r:id="rId11"/>
    <p:sldId id="259" r:id="rId12"/>
    <p:sldId id="271" r:id="rId13"/>
    <p:sldId id="309" r:id="rId14"/>
    <p:sldId id="306" r:id="rId15"/>
    <p:sldId id="307" r:id="rId16"/>
    <p:sldId id="308" r:id="rId17"/>
    <p:sldId id="310" r:id="rId18"/>
    <p:sldId id="311" r:id="rId19"/>
    <p:sldId id="266" r:id="rId20"/>
    <p:sldId id="275" r:id="rId21"/>
    <p:sldId id="312" r:id="rId22"/>
    <p:sldId id="313" r:id="rId23"/>
    <p:sldId id="314" r:id="rId24"/>
    <p:sldId id="292" r:id="rId25"/>
    <p:sldId id="315" r:id="rId26"/>
    <p:sldId id="267" r:id="rId27"/>
    <p:sldId id="282" r:id="rId28"/>
    <p:sldId id="297" r:id="rId29"/>
    <p:sldId id="294" r:id="rId30"/>
    <p:sldId id="316" r:id="rId31"/>
    <p:sldId id="290" r:id="rId32"/>
    <p:sldId id="285" r:id="rId33"/>
    <p:sldId id="320" r:id="rId34"/>
    <p:sldId id="287" r:id="rId35"/>
    <p:sldId id="298" r:id="rId36"/>
    <p:sldId id="288" r:id="rId37"/>
    <p:sldId id="321" r:id="rId38"/>
    <p:sldId id="317" r:id="rId39"/>
    <p:sldId id="286" r:id="rId40"/>
    <p:sldId id="300" r:id="rId41"/>
    <p:sldId id="305" r:id="rId42"/>
    <p:sldId id="274" r:id="rId43"/>
    <p:sldId id="322" r:id="rId4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B7B2"/>
    <a:srgbClr val="EDC949"/>
    <a:srgbClr val="59A14F"/>
    <a:srgbClr val="AF7AA1"/>
    <a:srgbClr val="E15759"/>
    <a:srgbClr val="F28E2C"/>
    <a:srgbClr val="FFFFFF"/>
    <a:srgbClr val="4E79A7"/>
    <a:srgbClr val="AEB129"/>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6608" autoAdjust="0"/>
  </p:normalViewPr>
  <p:slideViewPr>
    <p:cSldViewPr snapToGrid="0">
      <p:cViewPr varScale="1">
        <p:scale>
          <a:sx n="75" d="100"/>
          <a:sy n="75" d="100"/>
        </p:scale>
        <p:origin x="950"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3B5EE-FAF7-421B-B7F3-242BE52D15FE}" type="datetimeFigureOut">
              <a:rPr lang="en-CA" smtClean="0"/>
              <a:t>2021-05-28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6EFA-235D-493C-91B9-B8145B7AE9A8}" type="slidenum">
              <a:rPr lang="en-CA" smtClean="0"/>
              <a:t>‹#›</a:t>
            </a:fld>
            <a:endParaRPr lang="en-CA"/>
          </a:p>
        </p:txBody>
      </p:sp>
    </p:spTree>
    <p:extLst>
      <p:ext uri="{BB962C8B-B14F-4D97-AF65-F5344CB8AC3E}">
        <p14:creationId xmlns:p14="http://schemas.microsoft.com/office/powerpoint/2010/main" val="1533121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projects.propublica.org/protest-police-tactic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a:t>
            </a:fld>
            <a:endParaRPr lang="en-CA"/>
          </a:p>
        </p:txBody>
      </p:sp>
    </p:spTree>
    <p:extLst>
      <p:ext uri="{BB962C8B-B14F-4D97-AF65-F5344CB8AC3E}">
        <p14:creationId xmlns:p14="http://schemas.microsoft.com/office/powerpoint/2010/main" val="2315675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will quantify and model the relationship between hashtag activism and legislative action?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10</a:t>
            </a:fld>
            <a:endParaRPr lang="en-CA"/>
          </a:p>
        </p:txBody>
      </p:sp>
    </p:spTree>
    <p:extLst>
      <p:ext uri="{BB962C8B-B14F-4D97-AF65-F5344CB8AC3E}">
        <p14:creationId xmlns:p14="http://schemas.microsoft.com/office/powerpoint/2010/main" val="34173005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How am I doing this?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I am using the social media movement #JusticeForGeorgeFloyd of last summer as a case study to drive this research</a:t>
            </a:r>
          </a:p>
          <a:p>
            <a:pPr marL="342900" lvl="0" indent="-342900">
              <a:lnSpc>
                <a:spcPct val="107000"/>
              </a:lnSpc>
              <a:spcAft>
                <a:spcPts val="800"/>
              </a:spcAft>
              <a:buFont typeface="Symbol" panose="05050102010706020507" pitchFamily="18" charset="2"/>
              <a:buChar char=""/>
            </a:pPr>
            <a:r>
              <a:rPr lang="en-CA" sz="2800" b="0" i="0" dirty="0">
                <a:effectLst/>
                <a:latin typeface="Arial" panose="020B0604020202020204" pitchFamily="34" charset="0"/>
              </a:rPr>
              <a:t>the social significance of the #JusticeForGeorgeFloyd social movement, the </a:t>
            </a:r>
            <a:r>
              <a:rPr lang="en-CA" sz="2800" b="0" i="0" dirty="0" err="1">
                <a:effectLst/>
                <a:latin typeface="Arial" panose="020B0604020202020204" pitchFamily="34" charset="0"/>
              </a:rPr>
              <a:t>intenseuse</a:t>
            </a:r>
            <a:r>
              <a:rPr lang="en-CA" sz="2800" b="0" i="0" dirty="0">
                <a:effectLst/>
                <a:latin typeface="Arial" panose="020B0604020202020204" pitchFamily="34" charset="0"/>
              </a:rPr>
              <a:t> of social media during the movement, its geographic coverage in terms of physical protest, and the still-ongoing political activity related to the movement make this case highly relevant for the study of the political implications of hashtag activism.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11</a:t>
            </a:fld>
            <a:endParaRPr lang="en-CA"/>
          </a:p>
        </p:txBody>
      </p:sp>
    </p:spTree>
    <p:extLst>
      <p:ext uri="{BB962C8B-B14F-4D97-AF65-F5344CB8AC3E}">
        <p14:creationId xmlns:p14="http://schemas.microsoft.com/office/powerpoint/2010/main" val="1949783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Ok so lets look at the methods in which I use and the experimental design for this research</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4 primary data-sets</a:t>
            </a:r>
          </a:p>
          <a:p>
            <a:pPr marL="800100" marR="0" lvl="1"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CA" sz="1100" dirty="0">
                <a:effectLst/>
                <a:latin typeface="Calibri" panose="020F0502020204030204" pitchFamily="34" charset="0"/>
                <a:ea typeface="Calibri" panose="020F0502020204030204" pitchFamily="34" charset="0"/>
                <a:cs typeface="Times New Roman" panose="02020603050405020304" pitchFamily="18" charset="0"/>
              </a:rPr>
              <a:t>2016 census demographic data</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1M geo-located tweets data from Twitter API</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geo-located protest data from ACLED (the Armed Conflict Location &amp; Event Data Project)</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data on legislatives responses to policing from NCSL (National Council for State Legislatures)</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currently trying to find a more granular dataset </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12</a:t>
            </a:fld>
            <a:endParaRPr lang="en-CA"/>
          </a:p>
        </p:txBody>
      </p:sp>
    </p:spTree>
    <p:extLst>
      <p:ext uri="{BB962C8B-B14F-4D97-AF65-F5344CB8AC3E}">
        <p14:creationId xmlns:p14="http://schemas.microsoft.com/office/powerpoint/2010/main" val="2868373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Ok so lets look at the methods in which I use and the experimental design for this research</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5 primary data-sets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1M geo-located tweets data from Twitter API</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geo-located protest data from ACLED (the Armed Conflict Location &amp; Event Data Project)</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data on legislatives responses to policing from NCSL (National Council for State Legislatures)</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currently trying to find a more granular dataset </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2020 census demographic data</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13</a:t>
            </a:fld>
            <a:endParaRPr lang="en-CA"/>
          </a:p>
        </p:txBody>
      </p:sp>
    </p:spTree>
    <p:extLst>
      <p:ext uri="{BB962C8B-B14F-4D97-AF65-F5344CB8AC3E}">
        <p14:creationId xmlns:p14="http://schemas.microsoft.com/office/powerpoint/2010/main" val="82930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The second step of my experimental design consists of pre-processing the data</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Mainly I use the county and state geographies to aggregate counts of physical protests, tweets and legislative responses in total. </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also aggregate this data by day at the national, state, and county scale.</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use tweets to create a geo-located social network</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14</a:t>
            </a:fld>
            <a:endParaRPr lang="en-CA"/>
          </a:p>
        </p:txBody>
      </p:sp>
    </p:spTree>
    <p:extLst>
      <p:ext uri="{BB962C8B-B14F-4D97-AF65-F5344CB8AC3E}">
        <p14:creationId xmlns:p14="http://schemas.microsoft.com/office/powerpoint/2010/main" val="1218668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Third, let me introduce the first modelling technique: time series modelling</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This method is used to perform correlated time series analysis, which I use to understand the correlation between tweet and protest time series at different time lags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also use granger causality analysis, which is used to infer potential causal relationships between time series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in this part of the analysis I select and build a forecasting model to test whether one time series can be used to predict the other</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15</a:t>
            </a:fld>
            <a:endParaRPr lang="en-CA"/>
          </a:p>
        </p:txBody>
      </p:sp>
    </p:spTree>
    <p:extLst>
      <p:ext uri="{BB962C8B-B14F-4D97-AF65-F5344CB8AC3E}">
        <p14:creationId xmlns:p14="http://schemas.microsoft.com/office/powerpoint/2010/main" val="2681995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The second modelling technique is regression analysis: this technique is used to model linear and power relationships between variables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regression analysis when looking at total counts of tweets, protests and legislation</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And I use regression in combination with time series modelling, to understand linear relationships between variables as they change over time and at different time lags</a:t>
            </a:r>
          </a:p>
        </p:txBody>
      </p:sp>
      <p:sp>
        <p:nvSpPr>
          <p:cNvPr id="4" name="Slide Number Placeholder 3"/>
          <p:cNvSpPr>
            <a:spLocks noGrp="1"/>
          </p:cNvSpPr>
          <p:nvPr>
            <p:ph type="sldNum" sz="quarter" idx="5"/>
          </p:nvPr>
        </p:nvSpPr>
        <p:spPr/>
        <p:txBody>
          <a:bodyPr/>
          <a:lstStyle/>
          <a:p>
            <a:fld id="{CC9E6EFA-235D-493C-91B9-B8145B7AE9A8}" type="slidenum">
              <a:rPr lang="en-CA" smtClean="0"/>
              <a:t>16</a:t>
            </a:fld>
            <a:endParaRPr lang="en-CA"/>
          </a:p>
        </p:txBody>
      </p:sp>
    </p:spTree>
    <p:extLst>
      <p:ext uri="{BB962C8B-B14F-4D97-AF65-F5344CB8AC3E}">
        <p14:creationId xmlns:p14="http://schemas.microsoft.com/office/powerpoint/2010/main" val="1848021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use network modelling to calculate centrality metrics, extract communities, and explore how these metrics relate to space</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17</a:t>
            </a:fld>
            <a:endParaRPr lang="en-CA"/>
          </a:p>
        </p:txBody>
      </p:sp>
    </p:spTree>
    <p:extLst>
      <p:ext uri="{BB962C8B-B14F-4D97-AF65-F5344CB8AC3E}">
        <p14:creationId xmlns:p14="http://schemas.microsoft.com/office/powerpoint/2010/main" val="357178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Ok, so let’s dive into some results that I have obtained so far</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18</a:t>
            </a:fld>
            <a:endParaRPr lang="en-CA"/>
          </a:p>
        </p:txBody>
      </p:sp>
    </p:spTree>
    <p:extLst>
      <p:ext uri="{BB962C8B-B14F-4D97-AF65-F5344CB8AC3E}">
        <p14:creationId xmlns:p14="http://schemas.microsoft.com/office/powerpoint/2010/main" val="30701365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the second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19</a:t>
            </a:fld>
            <a:endParaRPr lang="en-CA"/>
          </a:p>
        </p:txBody>
      </p:sp>
    </p:spTree>
    <p:extLst>
      <p:ext uri="{BB962C8B-B14F-4D97-AF65-F5344CB8AC3E}">
        <p14:creationId xmlns:p14="http://schemas.microsoft.com/office/powerpoint/2010/main" val="83620560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C9E6EFA-235D-493C-91B9-B8145B7AE9A8}" type="slidenum">
              <a:rPr lang="en-CA" smtClean="0"/>
              <a:t>2</a:t>
            </a:fld>
            <a:endParaRPr lang="en-CA"/>
          </a:p>
        </p:txBody>
      </p:sp>
    </p:spTree>
    <p:extLst>
      <p:ext uri="{BB962C8B-B14F-4D97-AF65-F5344CB8AC3E}">
        <p14:creationId xmlns:p14="http://schemas.microsoft.com/office/powerpoint/2010/main" val="752483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In this slide you can see two charts: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On your left you have a scatterplot illustrating the relationship between daily number of physical protests and daily number of tweets at the national scale</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I found that these two variables are related by a power law and can be modelled with a power law regression</a:t>
            </a:r>
          </a:p>
          <a:p>
            <a:r>
              <a:rPr lang="en-CA" sz="11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As we can see physical and digital protests are very closely related. On days where people protest more on social media, people also protest more in the street, and vice versa. In the case of #JusticeForGeorgeFloyd, people used Twitter to express outrage about events of police brutality and to organize physical protests. During protests, </a:t>
            </a:r>
            <a:r>
              <a:rPr lang="en-CA" sz="1100" u="none" strike="noStrike" dirty="0">
                <a:solidFill>
                  <a:srgbClr val="3182BD"/>
                </a:solidFill>
                <a:effectLst/>
                <a:latin typeface="Calibri" panose="020F0502020204030204" pitchFamily="34" charset="0"/>
                <a:ea typeface="Calibri" panose="020F0502020204030204" pitchFamily="34" charset="0"/>
                <a:cs typeface="Calibri" panose="020F0502020204030204" pitchFamily="34" charset="0"/>
                <a:hlinkClick r:id="rId3"/>
              </a:rPr>
              <a:t>more acts of police brutality were documented and shared on Twitter</a:t>
            </a:r>
            <a:r>
              <a:rPr lang="en-CA" sz="11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 which led to yet more protests and to more people showing up to protests, and so on. </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20</a:t>
            </a:fld>
            <a:endParaRPr lang="en-CA"/>
          </a:p>
        </p:txBody>
      </p:sp>
    </p:spTree>
    <p:extLst>
      <p:ext uri="{BB962C8B-B14F-4D97-AF65-F5344CB8AC3E}">
        <p14:creationId xmlns:p14="http://schemas.microsoft.com/office/powerpoint/2010/main" val="1574424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cs typeface="Times New Roman" panose="02020603050405020304" pitchFamily="18" charset="0"/>
              </a:rPr>
              <a:t>Interestingly, I found that this relationship is even stronger when we use a time lag of 1 day for the tweet data. Meaning that tweets happen one day before protests</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21</a:t>
            </a:fld>
            <a:endParaRPr lang="en-CA"/>
          </a:p>
        </p:txBody>
      </p:sp>
    </p:spTree>
    <p:extLst>
      <p:ext uri="{BB962C8B-B14F-4D97-AF65-F5344CB8AC3E}">
        <p14:creationId xmlns:p14="http://schemas.microsoft.com/office/powerpoint/2010/main" val="216468390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cs typeface="Times New Roman" panose="02020603050405020304" pitchFamily="18" charset="0"/>
              </a:rPr>
              <a:t>Strikingly, this relationship holds at smaller spatial scales as well. Here you can see it for each of the US 51 states, each having a positive correlation between tweet volume and protest activity</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22</a:t>
            </a:fld>
            <a:endParaRPr lang="en-CA"/>
          </a:p>
        </p:txBody>
      </p:sp>
    </p:spTree>
    <p:extLst>
      <p:ext uri="{BB962C8B-B14F-4D97-AF65-F5344CB8AC3E}">
        <p14:creationId xmlns:p14="http://schemas.microsoft.com/office/powerpoint/2010/main" val="2147528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 also performed time lagged cross correlation analysis and granger causality analysis and found that </a:t>
            </a:r>
          </a:p>
        </p:txBody>
      </p:sp>
      <p:sp>
        <p:nvSpPr>
          <p:cNvPr id="4" name="Slide Number Placeholder 3"/>
          <p:cNvSpPr>
            <a:spLocks noGrp="1"/>
          </p:cNvSpPr>
          <p:nvPr>
            <p:ph type="sldNum" sz="quarter" idx="5"/>
          </p:nvPr>
        </p:nvSpPr>
        <p:spPr/>
        <p:txBody>
          <a:bodyPr/>
          <a:lstStyle/>
          <a:p>
            <a:fld id="{CC9E6EFA-235D-493C-91B9-B8145B7AE9A8}" type="slidenum">
              <a:rPr lang="en-CA" smtClean="0"/>
              <a:t>23</a:t>
            </a:fld>
            <a:endParaRPr lang="en-CA"/>
          </a:p>
        </p:txBody>
      </p:sp>
    </p:spTree>
    <p:extLst>
      <p:ext uri="{BB962C8B-B14F-4D97-AF65-F5344CB8AC3E}">
        <p14:creationId xmlns:p14="http://schemas.microsoft.com/office/powerpoint/2010/main" val="315861663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This trend illustrates an intuitive cycle, where digital protest and physical protest interact together and amplify one-another. But it seems that tweet activity may be causing physical protest, and not the other way around.</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24</a:t>
            </a:fld>
            <a:endParaRPr lang="en-CA"/>
          </a:p>
        </p:txBody>
      </p:sp>
    </p:spTree>
    <p:extLst>
      <p:ext uri="{BB962C8B-B14F-4D97-AF65-F5344CB8AC3E}">
        <p14:creationId xmlns:p14="http://schemas.microsoft.com/office/powerpoint/2010/main" val="31017557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25</a:t>
            </a:fld>
            <a:endParaRPr lang="en-CA"/>
          </a:p>
        </p:txBody>
      </p:sp>
    </p:spTree>
    <p:extLst>
      <p:ext uri="{BB962C8B-B14F-4D97-AF65-F5344CB8AC3E}">
        <p14:creationId xmlns:p14="http://schemas.microsoft.com/office/powerpoint/2010/main" val="2110517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now focus on the third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what is the relationship between hashtag activism and legislative action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26</a:t>
            </a:fld>
            <a:endParaRPr lang="en-CA"/>
          </a:p>
        </p:txBody>
      </p:sp>
    </p:spTree>
    <p:extLst>
      <p:ext uri="{BB962C8B-B14F-4D97-AF65-F5344CB8AC3E}">
        <p14:creationId xmlns:p14="http://schemas.microsoft.com/office/powerpoint/2010/main" val="39885405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So far, I have only looked at the relationship between total counts of legislative responses to police brutality and both tweet counts and physical protests counts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graph you can see…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Here the story is very much consistent with what we have previously observed: we observe a positive trend between the number of tweets per 100,000 inhabitants in a given place and the number of legislative responses to policing in that place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27</a:t>
            </a:fld>
            <a:endParaRPr lang="en-CA"/>
          </a:p>
        </p:txBody>
      </p:sp>
    </p:spTree>
    <p:extLst>
      <p:ext uri="{BB962C8B-B14F-4D97-AF65-F5344CB8AC3E}">
        <p14:creationId xmlns:p14="http://schemas.microsoft.com/office/powerpoint/2010/main" val="375321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on the other hand, absolute counts of physical protests bear no (or even opposite) relationship with subsequent state-level legislative change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28</a:t>
            </a:fld>
            <a:endParaRPr lang="en-CA"/>
          </a:p>
        </p:txBody>
      </p:sp>
    </p:spTree>
    <p:extLst>
      <p:ext uri="{BB962C8B-B14F-4D97-AF65-F5344CB8AC3E}">
        <p14:creationId xmlns:p14="http://schemas.microsoft.com/office/powerpoint/2010/main" val="882122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So, while more digital protest in one place is an indication of more legislative responses, more physical protests in one place is an indication of less legislative responses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29</a:t>
            </a:fld>
            <a:endParaRPr lang="en-CA"/>
          </a:p>
        </p:txBody>
      </p:sp>
    </p:spTree>
    <p:extLst>
      <p:ext uri="{BB962C8B-B14F-4D97-AF65-F5344CB8AC3E}">
        <p14:creationId xmlns:p14="http://schemas.microsoft.com/office/powerpoint/2010/main" val="3560125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Today, # Hashtag Activism, the use of Twitter's hashtags to do activism online </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crucial strategy for activists trying to influence social change</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Over the past 2 decades there has been a lots of research in this field, </a:t>
            </a:r>
          </a:p>
          <a:p>
            <a:pPr lvl="1"/>
            <a:r>
              <a:rPr lang="en-CA" sz="2000" dirty="0">
                <a:solidFill>
                  <a:schemeClr val="bg2">
                    <a:lumMod val="25000"/>
                  </a:schemeClr>
                </a:solidFill>
                <a:latin typeface="Arial" panose="020B0604020202020204" pitchFamily="34" charset="0"/>
                <a:cs typeface="Arial" panose="020B0604020202020204" pitchFamily="34" charset="0"/>
              </a:rPr>
              <a:t>Importance for shaping the structure of social movements</a:t>
            </a:r>
          </a:p>
          <a:p>
            <a:pPr lvl="1"/>
            <a:r>
              <a:rPr lang="en-CA" sz="2000" dirty="0">
                <a:solidFill>
                  <a:schemeClr val="bg2">
                    <a:lumMod val="25000"/>
                  </a:schemeClr>
                </a:solidFill>
                <a:latin typeface="Arial" panose="020B0604020202020204" pitchFamily="34" charset="0"/>
                <a:cs typeface="Arial" panose="020B0604020202020204" pitchFamily="34" charset="0"/>
              </a:rPr>
              <a:t>Importance for shaping political discourse and narratives</a:t>
            </a:r>
          </a:p>
          <a:p>
            <a:pPr marL="342900" lvl="0" indent="-342900">
              <a:lnSpc>
                <a:spcPct val="107000"/>
              </a:lnSpc>
              <a:spcAft>
                <a:spcPts val="800"/>
              </a:spcAft>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Last year, we’ve all seen how one hashtag, #justiceforgeorgefloyd, has led to millions of people protesting in the US and worldwide and challenge the very existence of a long time institution (police)</a:t>
            </a:r>
          </a:p>
        </p:txBody>
      </p:sp>
      <p:sp>
        <p:nvSpPr>
          <p:cNvPr id="4" name="Slide Number Placeholder 3"/>
          <p:cNvSpPr>
            <a:spLocks noGrp="1"/>
          </p:cNvSpPr>
          <p:nvPr>
            <p:ph type="sldNum" sz="quarter" idx="5"/>
          </p:nvPr>
        </p:nvSpPr>
        <p:spPr/>
        <p:txBody>
          <a:bodyPr/>
          <a:lstStyle/>
          <a:p>
            <a:fld id="{CC9E6EFA-235D-493C-91B9-B8145B7AE9A8}" type="slidenum">
              <a:rPr lang="en-CA" smtClean="0"/>
              <a:t>3</a:t>
            </a:fld>
            <a:endParaRPr lang="en-CA"/>
          </a:p>
        </p:txBody>
      </p:sp>
    </p:spTree>
    <p:extLst>
      <p:ext uri="{BB962C8B-B14F-4D97-AF65-F5344CB8AC3E}">
        <p14:creationId xmlns:p14="http://schemas.microsoft.com/office/powerpoint/2010/main" val="1728515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30</a:t>
            </a:fld>
            <a:endParaRPr lang="en-CA"/>
          </a:p>
        </p:txBody>
      </p:sp>
    </p:spTree>
    <p:extLst>
      <p:ext uri="{BB962C8B-B14F-4D97-AF65-F5344CB8AC3E}">
        <p14:creationId xmlns:p14="http://schemas.microsoft.com/office/powerpoint/2010/main" val="25646028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now focus on the las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Who are the key actors involved in location-based hashtag activism for driving political processes?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Calibri" panose="020F0502020204030204" pitchFamily="34" charset="0"/>
              </a:rPr>
              <a:t>This section of my research is still very much in an exploratory phase, but I have made some initial steps in (I hope) the right direction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31</a:t>
            </a:fld>
            <a:endParaRPr lang="en-CA"/>
          </a:p>
        </p:txBody>
      </p:sp>
    </p:spTree>
    <p:extLst>
      <p:ext uri="{BB962C8B-B14F-4D97-AF65-F5344CB8AC3E}">
        <p14:creationId xmlns:p14="http://schemas.microsoft.com/office/powerpoint/2010/main" val="239588841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slide you can see the social network from the #JusticeForGeorgeFloyd movement from May to November 2020, mapped in space. Where: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Each node/circle represents a user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Each link represents a connections between two users by means of retweet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The size and color of a node represents its degree, or the number of users it is connected to</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The thickness of a link represents the strength of the connection between two users, or the number of times a user was retweeted by the same user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 have made an interactive visualization of this, which has proven very useful to get some initial insight into sources of influence during the case of #JusticeForGeorgeFloyd, in terms of:</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who the most influential actors are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from what geographical locations are these actors </a:t>
            </a:r>
            <a:r>
              <a:rPr lang="en-CA" sz="1100" dirty="0" err="1">
                <a:effectLst/>
                <a:latin typeface="Calibri" panose="020F0502020204030204" pitchFamily="34" charset="0"/>
                <a:ea typeface="Calibri" panose="020F0502020204030204" pitchFamily="34" charset="0"/>
                <a:cs typeface="Calibri" panose="020F0502020204030204" pitchFamily="34" charset="0"/>
              </a:rPr>
              <a:t>excercing</a:t>
            </a:r>
            <a:r>
              <a:rPr lang="en-CA" sz="1100" dirty="0">
                <a:effectLst/>
                <a:latin typeface="Calibri" panose="020F0502020204030204" pitchFamily="34" charset="0"/>
                <a:ea typeface="Calibri" panose="020F0502020204030204" pitchFamily="34" charset="0"/>
                <a:cs typeface="Calibri" panose="020F0502020204030204" pitchFamily="34" charset="0"/>
              </a:rPr>
              <a:t> their influence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and finally, which geographical locations are these actors reaching through their social influence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32</a:t>
            </a:fld>
            <a:endParaRPr lang="en-CA"/>
          </a:p>
        </p:txBody>
      </p:sp>
    </p:spTree>
    <p:extLst>
      <p:ext uri="{BB962C8B-B14F-4D97-AF65-F5344CB8AC3E}">
        <p14:creationId xmlns:p14="http://schemas.microsoft.com/office/powerpoint/2010/main" val="40306039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Through this network I was able to identify the most influential actors based on degree centrality during the #justiceforgeorge movement</a:t>
            </a:r>
          </a:p>
        </p:txBody>
      </p:sp>
      <p:sp>
        <p:nvSpPr>
          <p:cNvPr id="4" name="Slide Number Placeholder 3"/>
          <p:cNvSpPr>
            <a:spLocks noGrp="1"/>
          </p:cNvSpPr>
          <p:nvPr>
            <p:ph type="sldNum" sz="quarter" idx="5"/>
          </p:nvPr>
        </p:nvSpPr>
        <p:spPr/>
        <p:txBody>
          <a:bodyPr/>
          <a:lstStyle/>
          <a:p>
            <a:fld id="{CC9E6EFA-235D-493C-91B9-B8145B7AE9A8}" type="slidenum">
              <a:rPr lang="en-CA" smtClean="0"/>
              <a:t>33</a:t>
            </a:fld>
            <a:endParaRPr lang="en-CA"/>
          </a:p>
        </p:txBody>
      </p:sp>
    </p:spTree>
    <p:extLst>
      <p:ext uri="{BB962C8B-B14F-4D97-AF65-F5344CB8AC3E}">
        <p14:creationId xmlns:p14="http://schemas.microsoft.com/office/powerpoint/2010/main" val="14472944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38</a:t>
            </a:fld>
            <a:endParaRPr lang="en-CA"/>
          </a:p>
        </p:txBody>
      </p:sp>
    </p:spTree>
    <p:extLst>
      <p:ext uri="{BB962C8B-B14F-4D97-AF65-F5344CB8AC3E}">
        <p14:creationId xmlns:p14="http://schemas.microsoft.com/office/powerpoint/2010/main" val="170454847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This is where I am at with this section of my thesis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Now I have some ideas of how to move forward:</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Incorporate the temporal element in the network analysis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Leverage other net characteristics?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Repeat this analysis with the current socio political events happening as we speak</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39</a:t>
            </a:fld>
            <a:endParaRPr lang="en-CA"/>
          </a:p>
        </p:txBody>
      </p:sp>
    </p:spTree>
    <p:extLst>
      <p:ext uri="{BB962C8B-B14F-4D97-AF65-F5344CB8AC3E}">
        <p14:creationId xmlns:p14="http://schemas.microsoft.com/office/powerpoint/2010/main" val="409121289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am using a Data Science approach for this research:</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41</a:t>
            </a:fld>
            <a:endParaRPr lang="en-CA"/>
          </a:p>
        </p:txBody>
      </p:sp>
    </p:spTree>
    <p:extLst>
      <p:ext uri="{BB962C8B-B14F-4D97-AF65-F5344CB8AC3E}">
        <p14:creationId xmlns:p14="http://schemas.microsoft.com/office/powerpoint/2010/main" val="169602585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42</a:t>
            </a:fld>
            <a:endParaRPr lang="en-CA"/>
          </a:p>
        </p:txBody>
      </p:sp>
    </p:spTree>
    <p:extLst>
      <p:ext uri="{BB962C8B-B14F-4D97-AF65-F5344CB8AC3E}">
        <p14:creationId xmlns:p14="http://schemas.microsoft.com/office/powerpoint/2010/main" val="11091661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Because location data from social media is hard to get, there is a lack of research regarding the geographical characteristics of social media movements and the role of space in determining the outcomes of these movements</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Scholars who study social movements agree that the geographical characteristics are important but have not answered simple questions such as: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is twitter activity in a specific area more likely to influence political processes within that same area?</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can the location from where activists tweet determine the location from where change happens?</a:t>
            </a:r>
          </a:p>
        </p:txBody>
      </p:sp>
      <p:sp>
        <p:nvSpPr>
          <p:cNvPr id="4" name="Slide Number Placeholder 3"/>
          <p:cNvSpPr>
            <a:spLocks noGrp="1"/>
          </p:cNvSpPr>
          <p:nvPr>
            <p:ph type="sldNum" sz="quarter" idx="5"/>
          </p:nvPr>
        </p:nvSpPr>
        <p:spPr/>
        <p:txBody>
          <a:bodyPr/>
          <a:lstStyle/>
          <a:p>
            <a:fld id="{CC9E6EFA-235D-493C-91B9-B8145B7AE9A8}" type="slidenum">
              <a:rPr lang="en-CA" smtClean="0"/>
              <a:t>4</a:t>
            </a:fld>
            <a:endParaRPr lang="en-CA"/>
          </a:p>
        </p:txBody>
      </p:sp>
    </p:spTree>
    <p:extLst>
      <p:ext uri="{BB962C8B-B14F-4D97-AF65-F5344CB8AC3E}">
        <p14:creationId xmlns:p14="http://schemas.microsoft.com/office/powerpoint/2010/main" val="2843809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More specifically, a thorough understanding of how Geo-located data -&gt; the relationship hashtag activism and political processes is lacking</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a:t>
            </a:fld>
            <a:endParaRPr lang="en-CA"/>
          </a:p>
        </p:txBody>
      </p:sp>
    </p:spTree>
    <p:extLst>
      <p:ext uri="{BB962C8B-B14F-4D97-AF65-F5344CB8AC3E}">
        <p14:creationId xmlns:p14="http://schemas.microsoft.com/office/powerpoint/2010/main" val="23856978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7000"/>
              </a:lnSpc>
              <a:spcBef>
                <a:spcPts val="0"/>
              </a:spcBef>
              <a:spcAft>
                <a:spcPts val="0"/>
              </a:spcAft>
              <a:buClrTx/>
              <a:buSzTx/>
              <a:buFont typeface="Courier New" panose="02070309020205020404" pitchFamily="49" charset="0"/>
              <a:buNone/>
              <a:tabLst/>
              <a:defRPr/>
            </a:pPr>
            <a:r>
              <a:rPr lang="en-CA" sz="1600" b="0" i="0" dirty="0">
                <a:effectLst/>
                <a:latin typeface="Arial" panose="020B0604020202020204" pitchFamily="34" charset="0"/>
              </a:rPr>
              <a:t>In building on top of the theoretical understanding that (networked) social movements can have political consequences, this research aims to leverage a relevant case study through a quantitative approach to provide an evidence based understanding of the political implications of hashtag activism. As such, this slide illustrates the theoretical framework that guides this research. Through this framework, and the use of the #JusticeFor-GeorgeFloyd social movement as a case study, the relationship between hashtag activism, physical </a:t>
            </a:r>
            <a:r>
              <a:rPr lang="en-CA" sz="1600" b="0" i="0" dirty="0" err="1">
                <a:effectLst/>
                <a:latin typeface="Arial" panose="020B0604020202020204" pitchFamily="34" charset="0"/>
              </a:rPr>
              <a:t>protest,and</a:t>
            </a:r>
            <a:r>
              <a:rPr lang="en-CA" sz="1600" b="0" i="0" dirty="0">
                <a:effectLst/>
                <a:latin typeface="Arial" panose="020B0604020202020204" pitchFamily="34" charset="0"/>
              </a:rPr>
              <a:t> legislative change are modelled and quantified</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a:t>
            </a:fld>
            <a:endParaRPr lang="en-CA"/>
          </a:p>
        </p:txBody>
      </p:sp>
    </p:spTree>
    <p:extLst>
      <p:ext uri="{BB962C8B-B14F-4D97-AF65-F5344CB8AC3E}">
        <p14:creationId xmlns:p14="http://schemas.microsoft.com/office/powerpoint/2010/main" val="40720704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This master thesis aims to hopefully answer the following question: How can location-based hashtag activism influence place-specific political processes in the United States?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7</a:t>
            </a:fld>
            <a:endParaRPr lang="en-CA"/>
          </a:p>
        </p:txBody>
      </p:sp>
    </p:spTree>
    <p:extLst>
      <p:ext uri="{BB962C8B-B14F-4D97-AF65-F5344CB8AC3E}">
        <p14:creationId xmlns:p14="http://schemas.microsoft.com/office/powerpoint/2010/main" val="1823885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CA" sz="1100" dirty="0">
                <a:effectLst/>
                <a:latin typeface="Calibri" panose="020F0502020204030204" pitchFamily="34" charset="0"/>
                <a:ea typeface="Calibri" panose="020F0502020204030204" pitchFamily="34" charset="0"/>
                <a:cs typeface="Times New Roman" panose="02020603050405020304" pitchFamily="18" charset="0"/>
              </a:rPr>
              <a:t>In order to design this research, I’ve broken it up into different </a:t>
            </a:r>
            <a:r>
              <a:rPr lang="en-CA" sz="1100" dirty="0" err="1">
                <a:effectLst/>
                <a:latin typeface="Calibri" panose="020F0502020204030204" pitchFamily="34" charset="0"/>
                <a:ea typeface="Calibri" panose="020F0502020204030204" pitchFamily="34" charset="0"/>
                <a:cs typeface="Times New Roman" panose="02020603050405020304" pitchFamily="18" charset="0"/>
              </a:rPr>
              <a:t>subquestions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I will look at who are the key actors involved in location-based hashtag activism for driving political processes? Network + demographic perspective</a:t>
            </a:r>
          </a:p>
          <a:p>
            <a:pPr marL="1143000" lvl="2" indent="-228600">
              <a:lnSpc>
                <a:spcPct val="107000"/>
              </a:lnSpc>
              <a:buFont typeface="Wingdings" panose="05000000000000000000" pitchFamily="2"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Which actors hold the most social influence over the general network of protest</a:t>
            </a:r>
          </a:p>
          <a:p>
            <a:pPr marL="1143000" lvl="2" indent="-228600">
              <a:lnSpc>
                <a:spcPct val="107000"/>
              </a:lnSpc>
              <a:spcAft>
                <a:spcPts val="800"/>
              </a:spcAft>
              <a:buFont typeface="Wingdings" panose="05000000000000000000" pitchFamily="2"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are there specific socio-demographic groups that engage in hashtag activism more than others?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8</a:t>
            </a:fld>
            <a:endParaRPr lang="en-CA"/>
          </a:p>
        </p:txBody>
      </p:sp>
    </p:spTree>
    <p:extLst>
      <p:ext uri="{BB962C8B-B14F-4D97-AF65-F5344CB8AC3E}">
        <p14:creationId xmlns:p14="http://schemas.microsoft.com/office/powerpoint/2010/main" val="2419612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seeing as physical protest is the  often been an enabler for social change, I will quantify and model the relationship between hashtag activism and physical protest</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9</a:t>
            </a:fld>
            <a:endParaRPr lang="en-CA"/>
          </a:p>
        </p:txBody>
      </p:sp>
    </p:spTree>
    <p:extLst>
      <p:ext uri="{BB962C8B-B14F-4D97-AF65-F5344CB8AC3E}">
        <p14:creationId xmlns:p14="http://schemas.microsoft.com/office/powerpoint/2010/main" val="4677188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85B0-344B-4B3A-866E-06A74B2BB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7E99DC2-D5C9-4437-A379-AAEBB5A5E5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82D21D8-BBC0-4185-8AF2-A4577D97C146}"/>
              </a:ext>
            </a:extLst>
          </p:cNvPr>
          <p:cNvSpPr>
            <a:spLocks noGrp="1"/>
          </p:cNvSpPr>
          <p:nvPr>
            <p:ph type="dt" sz="half" idx="10"/>
          </p:nvPr>
        </p:nvSpPr>
        <p:spPr/>
        <p:txBody>
          <a:bodyPr/>
          <a:lstStyle/>
          <a:p>
            <a:fld id="{7D6ADCE8-2FDC-404A-97B3-D145E9BD5F40}" type="datetimeFigureOut">
              <a:rPr lang="en-CA" smtClean="0"/>
              <a:t>2021-05-28</a:t>
            </a:fld>
            <a:endParaRPr lang="en-CA"/>
          </a:p>
        </p:txBody>
      </p:sp>
      <p:sp>
        <p:nvSpPr>
          <p:cNvPr id="5" name="Footer Placeholder 4">
            <a:extLst>
              <a:ext uri="{FF2B5EF4-FFF2-40B4-BE49-F238E27FC236}">
                <a16:creationId xmlns:a16="http://schemas.microsoft.com/office/drawing/2014/main" id="{BC4782A5-4CED-45D0-936F-C8B065BAE11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DA3CA9A-444B-4367-8522-7E5C56861E4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78505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CEB3-B814-4E48-8914-855859118B7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3A68FC6-39B3-4D1C-840A-3081E4C504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6303612-4903-4C9B-9452-7F9104211A9F}"/>
              </a:ext>
            </a:extLst>
          </p:cNvPr>
          <p:cNvSpPr>
            <a:spLocks noGrp="1"/>
          </p:cNvSpPr>
          <p:nvPr>
            <p:ph type="dt" sz="half" idx="10"/>
          </p:nvPr>
        </p:nvSpPr>
        <p:spPr/>
        <p:txBody>
          <a:bodyPr/>
          <a:lstStyle/>
          <a:p>
            <a:fld id="{7D6ADCE8-2FDC-404A-97B3-D145E9BD5F40}" type="datetimeFigureOut">
              <a:rPr lang="en-CA" smtClean="0"/>
              <a:t>2021-05-28</a:t>
            </a:fld>
            <a:endParaRPr lang="en-CA"/>
          </a:p>
        </p:txBody>
      </p:sp>
      <p:sp>
        <p:nvSpPr>
          <p:cNvPr id="5" name="Footer Placeholder 4">
            <a:extLst>
              <a:ext uri="{FF2B5EF4-FFF2-40B4-BE49-F238E27FC236}">
                <a16:creationId xmlns:a16="http://schemas.microsoft.com/office/drawing/2014/main" id="{C501F9B9-676D-40A3-891F-D0A171B58AD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46D2126-8001-4396-9447-04286A051FB5}"/>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69074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D7B178-43FF-4011-97DD-2BA5196704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AB99A11-1637-48CA-8FF8-EF552859A6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6F1C448-8654-498D-9F05-5120B9A8F6D5}"/>
              </a:ext>
            </a:extLst>
          </p:cNvPr>
          <p:cNvSpPr>
            <a:spLocks noGrp="1"/>
          </p:cNvSpPr>
          <p:nvPr>
            <p:ph type="dt" sz="half" idx="10"/>
          </p:nvPr>
        </p:nvSpPr>
        <p:spPr/>
        <p:txBody>
          <a:bodyPr/>
          <a:lstStyle/>
          <a:p>
            <a:fld id="{7D6ADCE8-2FDC-404A-97B3-D145E9BD5F40}" type="datetimeFigureOut">
              <a:rPr lang="en-CA" smtClean="0"/>
              <a:t>2021-05-28</a:t>
            </a:fld>
            <a:endParaRPr lang="en-CA"/>
          </a:p>
        </p:txBody>
      </p:sp>
      <p:sp>
        <p:nvSpPr>
          <p:cNvPr id="5" name="Footer Placeholder 4">
            <a:extLst>
              <a:ext uri="{FF2B5EF4-FFF2-40B4-BE49-F238E27FC236}">
                <a16:creationId xmlns:a16="http://schemas.microsoft.com/office/drawing/2014/main" id="{A379C075-0524-45AD-8F17-0C53980785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44C6B60-CE7A-496F-A3D8-AD9DC049561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829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E6A9-539B-4599-B586-18CC9C5E29E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763936C-DE63-4B86-A053-51D0799A3D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5E5E662-7226-4656-9AE8-F71E78436BED}"/>
              </a:ext>
            </a:extLst>
          </p:cNvPr>
          <p:cNvSpPr>
            <a:spLocks noGrp="1"/>
          </p:cNvSpPr>
          <p:nvPr>
            <p:ph type="dt" sz="half" idx="10"/>
          </p:nvPr>
        </p:nvSpPr>
        <p:spPr/>
        <p:txBody>
          <a:bodyPr/>
          <a:lstStyle/>
          <a:p>
            <a:fld id="{7D6ADCE8-2FDC-404A-97B3-D145E9BD5F40}" type="datetimeFigureOut">
              <a:rPr lang="en-CA" smtClean="0"/>
              <a:t>2021-05-28</a:t>
            </a:fld>
            <a:endParaRPr lang="en-CA"/>
          </a:p>
        </p:txBody>
      </p:sp>
      <p:sp>
        <p:nvSpPr>
          <p:cNvPr id="5" name="Footer Placeholder 4">
            <a:extLst>
              <a:ext uri="{FF2B5EF4-FFF2-40B4-BE49-F238E27FC236}">
                <a16:creationId xmlns:a16="http://schemas.microsoft.com/office/drawing/2014/main" id="{428BC898-6741-47E0-B2C1-84F1A52AB8E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7F3770D-F325-47CC-9C6C-34DC28FC358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523179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7A05-75B1-4A5E-9CFC-8130A9E731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BD643D2-F796-4DE2-BDF6-623AABB5A2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4BAF8C-106B-44B1-98B7-7918C9A3FACC}"/>
              </a:ext>
            </a:extLst>
          </p:cNvPr>
          <p:cNvSpPr>
            <a:spLocks noGrp="1"/>
          </p:cNvSpPr>
          <p:nvPr>
            <p:ph type="dt" sz="half" idx="10"/>
          </p:nvPr>
        </p:nvSpPr>
        <p:spPr/>
        <p:txBody>
          <a:bodyPr/>
          <a:lstStyle/>
          <a:p>
            <a:fld id="{7D6ADCE8-2FDC-404A-97B3-D145E9BD5F40}" type="datetimeFigureOut">
              <a:rPr lang="en-CA" smtClean="0"/>
              <a:t>2021-05-28</a:t>
            </a:fld>
            <a:endParaRPr lang="en-CA"/>
          </a:p>
        </p:txBody>
      </p:sp>
      <p:sp>
        <p:nvSpPr>
          <p:cNvPr id="5" name="Footer Placeholder 4">
            <a:extLst>
              <a:ext uri="{FF2B5EF4-FFF2-40B4-BE49-F238E27FC236}">
                <a16:creationId xmlns:a16="http://schemas.microsoft.com/office/drawing/2014/main" id="{4C406777-FFF9-49C3-8822-43776CE9E59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128ECC4-0E9B-49BD-8DD8-49BB40825EE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4070535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8050-F9D2-4585-8296-2E3A3280EF4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D0A060-A4FC-4DF0-B459-B1DD9A4E93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BC1F684-7DEE-43A2-BF93-5D1C89D891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1569603-12BE-444D-8DC1-9C9730092C81}"/>
              </a:ext>
            </a:extLst>
          </p:cNvPr>
          <p:cNvSpPr>
            <a:spLocks noGrp="1"/>
          </p:cNvSpPr>
          <p:nvPr>
            <p:ph type="dt" sz="half" idx="10"/>
          </p:nvPr>
        </p:nvSpPr>
        <p:spPr/>
        <p:txBody>
          <a:bodyPr/>
          <a:lstStyle/>
          <a:p>
            <a:fld id="{7D6ADCE8-2FDC-404A-97B3-D145E9BD5F40}" type="datetimeFigureOut">
              <a:rPr lang="en-CA" smtClean="0"/>
              <a:t>2021-05-28</a:t>
            </a:fld>
            <a:endParaRPr lang="en-CA"/>
          </a:p>
        </p:txBody>
      </p:sp>
      <p:sp>
        <p:nvSpPr>
          <p:cNvPr id="6" name="Footer Placeholder 5">
            <a:extLst>
              <a:ext uri="{FF2B5EF4-FFF2-40B4-BE49-F238E27FC236}">
                <a16:creationId xmlns:a16="http://schemas.microsoft.com/office/drawing/2014/main" id="{85AABAA8-9698-4028-887C-C160EB61FB9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ACD20F9-1385-4E9E-9A2E-4191681B783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126670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BCC6-895C-4CEA-93D9-3F2B354CD2F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407DC30-C2B0-49CE-9577-5DFA4010D4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8767B9-026F-45B0-BD4A-20EE3B6D7B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0E666B2-A720-462C-AC38-3540600E1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00E731-6E2E-4495-A585-B3E2A23F55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89A7D0E-8568-497E-AECC-6F149AA26D98}"/>
              </a:ext>
            </a:extLst>
          </p:cNvPr>
          <p:cNvSpPr>
            <a:spLocks noGrp="1"/>
          </p:cNvSpPr>
          <p:nvPr>
            <p:ph type="dt" sz="half" idx="10"/>
          </p:nvPr>
        </p:nvSpPr>
        <p:spPr/>
        <p:txBody>
          <a:bodyPr/>
          <a:lstStyle/>
          <a:p>
            <a:fld id="{7D6ADCE8-2FDC-404A-97B3-D145E9BD5F40}" type="datetimeFigureOut">
              <a:rPr lang="en-CA" smtClean="0"/>
              <a:t>2021-05-28</a:t>
            </a:fld>
            <a:endParaRPr lang="en-CA"/>
          </a:p>
        </p:txBody>
      </p:sp>
      <p:sp>
        <p:nvSpPr>
          <p:cNvPr id="8" name="Footer Placeholder 7">
            <a:extLst>
              <a:ext uri="{FF2B5EF4-FFF2-40B4-BE49-F238E27FC236}">
                <a16:creationId xmlns:a16="http://schemas.microsoft.com/office/drawing/2014/main" id="{D1939671-96BE-4801-91FD-37A97D2DC5E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343CA49-A1A0-4186-94EE-B2CC4976E1C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03228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C2EF1-EE91-4191-8BCC-2FB9B62BA8B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64D5613-2C91-4302-A046-8B84A341F18D}"/>
              </a:ext>
            </a:extLst>
          </p:cNvPr>
          <p:cNvSpPr>
            <a:spLocks noGrp="1"/>
          </p:cNvSpPr>
          <p:nvPr>
            <p:ph type="dt" sz="half" idx="10"/>
          </p:nvPr>
        </p:nvSpPr>
        <p:spPr/>
        <p:txBody>
          <a:bodyPr/>
          <a:lstStyle/>
          <a:p>
            <a:fld id="{7D6ADCE8-2FDC-404A-97B3-D145E9BD5F40}" type="datetimeFigureOut">
              <a:rPr lang="en-CA" smtClean="0"/>
              <a:t>2021-05-28</a:t>
            </a:fld>
            <a:endParaRPr lang="en-CA"/>
          </a:p>
        </p:txBody>
      </p:sp>
      <p:sp>
        <p:nvSpPr>
          <p:cNvPr id="4" name="Footer Placeholder 3">
            <a:extLst>
              <a:ext uri="{FF2B5EF4-FFF2-40B4-BE49-F238E27FC236}">
                <a16:creationId xmlns:a16="http://schemas.microsoft.com/office/drawing/2014/main" id="{E3A728AC-61AB-443D-8BB3-57728F8502D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6B0F1EC-C6B1-4A56-B8D5-9875DA2AF2F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56491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5C2275-A10A-4AA3-89B8-AA2BF00AF44F}"/>
              </a:ext>
            </a:extLst>
          </p:cNvPr>
          <p:cNvSpPr>
            <a:spLocks noGrp="1"/>
          </p:cNvSpPr>
          <p:nvPr>
            <p:ph type="dt" sz="half" idx="10"/>
          </p:nvPr>
        </p:nvSpPr>
        <p:spPr/>
        <p:txBody>
          <a:bodyPr/>
          <a:lstStyle/>
          <a:p>
            <a:fld id="{7D6ADCE8-2FDC-404A-97B3-D145E9BD5F40}" type="datetimeFigureOut">
              <a:rPr lang="en-CA" smtClean="0"/>
              <a:t>2021-05-28</a:t>
            </a:fld>
            <a:endParaRPr lang="en-CA"/>
          </a:p>
        </p:txBody>
      </p:sp>
      <p:sp>
        <p:nvSpPr>
          <p:cNvPr id="3" name="Footer Placeholder 2">
            <a:extLst>
              <a:ext uri="{FF2B5EF4-FFF2-40B4-BE49-F238E27FC236}">
                <a16:creationId xmlns:a16="http://schemas.microsoft.com/office/drawing/2014/main" id="{967BDA13-0AB8-401C-9C85-AB03297A934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590D718-DB56-4933-8EE4-64C062DF8F6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205581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1F74-A60D-48FF-9213-92371E6AE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A462B73-0A23-43EB-94D8-FA4019CDBC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439FEBC-91B0-4F5F-A210-E7A9EDE7B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FDF56E-DAB2-417E-8923-9063ACD0D730}"/>
              </a:ext>
            </a:extLst>
          </p:cNvPr>
          <p:cNvSpPr>
            <a:spLocks noGrp="1"/>
          </p:cNvSpPr>
          <p:nvPr>
            <p:ph type="dt" sz="half" idx="10"/>
          </p:nvPr>
        </p:nvSpPr>
        <p:spPr/>
        <p:txBody>
          <a:bodyPr/>
          <a:lstStyle/>
          <a:p>
            <a:fld id="{7D6ADCE8-2FDC-404A-97B3-D145E9BD5F40}" type="datetimeFigureOut">
              <a:rPr lang="en-CA" smtClean="0"/>
              <a:t>2021-05-28</a:t>
            </a:fld>
            <a:endParaRPr lang="en-CA"/>
          </a:p>
        </p:txBody>
      </p:sp>
      <p:sp>
        <p:nvSpPr>
          <p:cNvPr id="6" name="Footer Placeholder 5">
            <a:extLst>
              <a:ext uri="{FF2B5EF4-FFF2-40B4-BE49-F238E27FC236}">
                <a16:creationId xmlns:a16="http://schemas.microsoft.com/office/drawing/2014/main" id="{E6F5C439-BDD0-4D61-929E-069E75E6A07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94872A4-8173-4934-B0B3-D1983D106C11}"/>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940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4844-6F1C-4E2D-AFAC-1B84899F6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AB34817-BFCE-494B-8E37-A36C5ADA92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74FC930-157F-46BE-AD00-13253BCD39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C2D389-1BA5-4EDA-96FB-77F06BC2993C}"/>
              </a:ext>
            </a:extLst>
          </p:cNvPr>
          <p:cNvSpPr>
            <a:spLocks noGrp="1"/>
          </p:cNvSpPr>
          <p:nvPr>
            <p:ph type="dt" sz="half" idx="10"/>
          </p:nvPr>
        </p:nvSpPr>
        <p:spPr/>
        <p:txBody>
          <a:bodyPr/>
          <a:lstStyle/>
          <a:p>
            <a:fld id="{7D6ADCE8-2FDC-404A-97B3-D145E9BD5F40}" type="datetimeFigureOut">
              <a:rPr lang="en-CA" smtClean="0"/>
              <a:t>2021-05-28</a:t>
            </a:fld>
            <a:endParaRPr lang="en-CA"/>
          </a:p>
        </p:txBody>
      </p:sp>
      <p:sp>
        <p:nvSpPr>
          <p:cNvPr id="6" name="Footer Placeholder 5">
            <a:extLst>
              <a:ext uri="{FF2B5EF4-FFF2-40B4-BE49-F238E27FC236}">
                <a16:creationId xmlns:a16="http://schemas.microsoft.com/office/drawing/2014/main" id="{9D56373D-3A2E-4652-AFAC-7088270B97E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5C8055-CB2A-433E-8E1B-7E813498FCDF}"/>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480703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EFB20A-CD25-4E4C-B5EF-288314DD09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2F2B964-9B2C-4941-8F11-D8D12549F7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7BA700F-75FB-47E3-8388-C6DBD9D6C5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ADCE8-2FDC-404A-97B3-D145E9BD5F40}" type="datetimeFigureOut">
              <a:rPr lang="en-CA" smtClean="0"/>
              <a:t>2021-05-28</a:t>
            </a:fld>
            <a:endParaRPr lang="en-CA"/>
          </a:p>
        </p:txBody>
      </p:sp>
      <p:sp>
        <p:nvSpPr>
          <p:cNvPr id="5" name="Footer Placeholder 4">
            <a:extLst>
              <a:ext uri="{FF2B5EF4-FFF2-40B4-BE49-F238E27FC236}">
                <a16:creationId xmlns:a16="http://schemas.microsoft.com/office/drawing/2014/main" id="{212731EE-B623-41F5-8C4D-A7305B6D70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8CA4816-BA47-46DC-AA7D-B9FA26DAB5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02E489-FA48-4633-A080-F4F89DEFB4BA}" type="slidenum">
              <a:rPr lang="en-CA" smtClean="0"/>
              <a:t>‹#›</a:t>
            </a:fld>
            <a:endParaRPr lang="en-CA"/>
          </a:p>
        </p:txBody>
      </p:sp>
    </p:spTree>
    <p:extLst>
      <p:ext uri="{BB962C8B-B14F-4D97-AF65-F5344CB8AC3E}">
        <p14:creationId xmlns:p14="http://schemas.microsoft.com/office/powerpoint/2010/main" val="3479606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A2A8789-F15D-43C9-890A-EED1F1C5D887}"/>
              </a:ext>
            </a:extLst>
          </p:cNvPr>
          <p:cNvSpPr>
            <a:spLocks noGrp="1"/>
          </p:cNvSpPr>
          <p:nvPr>
            <p:ph type="ctrTitle"/>
          </p:nvPr>
        </p:nvSpPr>
        <p:spPr>
          <a:xfrm>
            <a:off x="6908242" y="2185649"/>
            <a:ext cx="4837175" cy="1748006"/>
          </a:xfrm>
        </p:spPr>
        <p:txBody>
          <a:bodyPr anchor="t">
            <a:normAutofit fontScale="90000"/>
          </a:bodyPr>
          <a:lstStyle/>
          <a:p>
            <a:pPr algn="r"/>
            <a:r>
              <a:rPr lang="en-CA" sz="4500" b="1" dirty="0">
                <a:latin typeface="Arial" panose="020B0604020202020204" pitchFamily="34" charset="0"/>
                <a:cs typeface="Arial" panose="020B0604020202020204" pitchFamily="34" charset="0"/>
              </a:rPr>
              <a:t>#Hashtags as a Means for Political Action</a:t>
            </a:r>
          </a:p>
        </p:txBody>
      </p:sp>
      <p:sp>
        <p:nvSpPr>
          <p:cNvPr id="3" name="Subtitle 2">
            <a:extLst>
              <a:ext uri="{FF2B5EF4-FFF2-40B4-BE49-F238E27FC236}">
                <a16:creationId xmlns:a16="http://schemas.microsoft.com/office/drawing/2014/main" id="{831E3151-76A8-4C98-B537-7DCC71DB0364}"/>
              </a:ext>
            </a:extLst>
          </p:cNvPr>
          <p:cNvSpPr>
            <a:spLocks noGrp="1"/>
          </p:cNvSpPr>
          <p:nvPr>
            <p:ph type="subTitle" idx="1"/>
          </p:nvPr>
        </p:nvSpPr>
        <p:spPr>
          <a:xfrm>
            <a:off x="4798088" y="4305719"/>
            <a:ext cx="6897085" cy="1087248"/>
          </a:xfrm>
        </p:spPr>
        <p:txBody>
          <a:bodyPr anchor="b">
            <a:normAutofit/>
          </a:bodyPr>
          <a:lstStyle/>
          <a:p>
            <a:pPr algn="r"/>
            <a:r>
              <a:rPr lang="en-CA" dirty="0">
                <a:latin typeface="Arial" panose="020B0604020202020204" pitchFamily="34" charset="0"/>
                <a:cs typeface="Arial" panose="020B0604020202020204" pitchFamily="34" charset="0"/>
              </a:rPr>
              <a:t>Exploring the Impact of </a:t>
            </a:r>
            <a:r>
              <a:rPr lang="en-CA" b="1" dirty="0">
                <a:latin typeface="Arial" panose="020B0604020202020204" pitchFamily="34" charset="0"/>
                <a:cs typeface="Arial" panose="020B0604020202020204" pitchFamily="34" charset="0"/>
              </a:rPr>
              <a:t>Hashtag Activism</a:t>
            </a:r>
            <a:r>
              <a:rPr lang="en-CA" dirty="0">
                <a:latin typeface="Arial" panose="020B0604020202020204" pitchFamily="34" charset="0"/>
                <a:cs typeface="Arial" panose="020B0604020202020204" pitchFamily="34" charset="0"/>
              </a:rPr>
              <a:t> on </a:t>
            </a:r>
            <a:r>
              <a:rPr lang="en-CA" b="1" dirty="0">
                <a:latin typeface="Arial" panose="020B0604020202020204" pitchFamily="34" charset="0"/>
                <a:cs typeface="Arial" panose="020B0604020202020204" pitchFamily="34" charset="0"/>
              </a:rPr>
              <a:t>Political Processes</a:t>
            </a:r>
            <a:r>
              <a:rPr lang="en-CA" dirty="0">
                <a:latin typeface="Arial" panose="020B0604020202020204" pitchFamily="34" charset="0"/>
                <a:cs typeface="Arial" panose="020B0604020202020204" pitchFamily="34" charset="0"/>
              </a:rPr>
              <a:t> Using Geolocated Social Media Posts Data</a:t>
            </a:r>
          </a:p>
        </p:txBody>
      </p:sp>
      <p:pic>
        <p:nvPicPr>
          <p:cNvPr id="9" name="Picture 8" descr="A picture containing ax, vector graphics, tool&#10;&#10;Description automatically generated">
            <a:extLst>
              <a:ext uri="{FF2B5EF4-FFF2-40B4-BE49-F238E27FC236}">
                <a16:creationId xmlns:a16="http://schemas.microsoft.com/office/drawing/2014/main" id="{BFAC1D3B-99A4-4B01-A7E3-7262712C1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377" y="2934031"/>
            <a:ext cx="2958174" cy="2433099"/>
          </a:xfrm>
          <a:prstGeom prst="rect">
            <a:avLst/>
          </a:prstGeom>
        </p:spPr>
      </p:pic>
      <p:pic>
        <p:nvPicPr>
          <p:cNvPr id="5" name="Picture 4" descr="Icon&#10;&#10;Description automatically generated">
            <a:extLst>
              <a:ext uri="{FF2B5EF4-FFF2-40B4-BE49-F238E27FC236}">
                <a16:creationId xmlns:a16="http://schemas.microsoft.com/office/drawing/2014/main" id="{336179DA-FF15-4A3C-9A73-70205A494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477" y="1138176"/>
            <a:ext cx="2135083" cy="2135083"/>
          </a:xfrm>
          <a:prstGeom prst="rect">
            <a:avLst/>
          </a:prstGeom>
        </p:spPr>
      </p:pic>
      <p:sp>
        <p:nvSpPr>
          <p:cNvPr id="4" name="Subtitle 2">
            <a:extLst>
              <a:ext uri="{FF2B5EF4-FFF2-40B4-BE49-F238E27FC236}">
                <a16:creationId xmlns:a16="http://schemas.microsoft.com/office/drawing/2014/main" id="{BC202BBE-BF3A-453F-BC2B-59DC108991BE}"/>
              </a:ext>
            </a:extLst>
          </p:cNvPr>
          <p:cNvSpPr txBox="1">
            <a:spLocks/>
          </p:cNvSpPr>
          <p:nvPr/>
        </p:nvSpPr>
        <p:spPr>
          <a:xfrm>
            <a:off x="2551173" y="5392967"/>
            <a:ext cx="9144000" cy="444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CA" sz="1800" dirty="0">
                <a:solidFill>
                  <a:schemeClr val="bg2">
                    <a:lumMod val="50000"/>
                  </a:schemeClr>
                </a:solidFill>
                <a:latin typeface="Arial" panose="020B0604020202020204" pitchFamily="34" charset="0"/>
                <a:cs typeface="Arial" panose="020B0604020202020204" pitchFamily="34" charset="0"/>
              </a:rPr>
              <a:t>Leonardo Nicoletti</a:t>
            </a:r>
          </a:p>
        </p:txBody>
      </p:sp>
    </p:spTree>
    <p:extLst>
      <p:ext uri="{BB962C8B-B14F-4D97-AF65-F5344CB8AC3E}">
        <p14:creationId xmlns:p14="http://schemas.microsoft.com/office/powerpoint/2010/main" val="100441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
        <p:nvSpPr>
          <p:cNvPr id="33" name="Title 1">
            <a:extLst>
              <a:ext uri="{FF2B5EF4-FFF2-40B4-BE49-F238E27FC236}">
                <a16:creationId xmlns:a16="http://schemas.microsoft.com/office/drawing/2014/main" id="{EF90A8B1-FD4C-4E9F-9346-FE1B8BCFAFB5}"/>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29" name="Oval 28">
            <a:extLst>
              <a:ext uri="{FF2B5EF4-FFF2-40B4-BE49-F238E27FC236}">
                <a16:creationId xmlns:a16="http://schemas.microsoft.com/office/drawing/2014/main" id="{E86F7F2D-8C6C-4E87-8328-FC6BF804C956}"/>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30" name="Oval 29">
            <a:extLst>
              <a:ext uri="{FF2B5EF4-FFF2-40B4-BE49-F238E27FC236}">
                <a16:creationId xmlns:a16="http://schemas.microsoft.com/office/drawing/2014/main" id="{9696E4A4-38C8-4BC6-BF0A-6FCA8CC5C05F}"/>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4" name="Oval 33">
            <a:extLst>
              <a:ext uri="{FF2B5EF4-FFF2-40B4-BE49-F238E27FC236}">
                <a16:creationId xmlns:a16="http://schemas.microsoft.com/office/drawing/2014/main" id="{C0098707-B626-4965-9BAC-E937E009BCCB}"/>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6" name="Oval 35">
            <a:extLst>
              <a:ext uri="{FF2B5EF4-FFF2-40B4-BE49-F238E27FC236}">
                <a16:creationId xmlns:a16="http://schemas.microsoft.com/office/drawing/2014/main" id="{7CBAD077-1790-4E09-8EA8-E1D2A09888EE}"/>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7" name="Oval 36">
            <a:extLst>
              <a:ext uri="{FF2B5EF4-FFF2-40B4-BE49-F238E27FC236}">
                <a16:creationId xmlns:a16="http://schemas.microsoft.com/office/drawing/2014/main" id="{60002F3D-5D59-43B5-9731-70612E4F8536}"/>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8" name="Connector: Curved 37">
            <a:extLst>
              <a:ext uri="{FF2B5EF4-FFF2-40B4-BE49-F238E27FC236}">
                <a16:creationId xmlns:a16="http://schemas.microsoft.com/office/drawing/2014/main" id="{519AB58C-B443-4AEB-8060-038296898CA8}"/>
              </a:ext>
            </a:extLst>
          </p:cNvPr>
          <p:cNvCxnSpPr>
            <a:cxnSpLocks/>
            <a:stCxn id="37" idx="2"/>
            <a:endCxn id="3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F062C14E-FB6E-4F10-BE7B-754A3D98D260}"/>
              </a:ext>
            </a:extLst>
          </p:cNvPr>
          <p:cNvCxnSpPr>
            <a:cxnSpLocks/>
            <a:stCxn id="37" idx="0"/>
            <a:endCxn id="34"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84D59717-AFDD-4BD5-A9CC-4B934C983348}"/>
              </a:ext>
            </a:extLst>
          </p:cNvPr>
          <p:cNvCxnSpPr>
            <a:cxnSpLocks/>
            <a:stCxn id="37" idx="6"/>
            <a:endCxn id="2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B520677D-A39E-4237-914B-0FF8EB9D6DB1}"/>
              </a:ext>
            </a:extLst>
          </p:cNvPr>
          <p:cNvCxnSpPr>
            <a:cxnSpLocks/>
            <a:stCxn id="34" idx="0"/>
            <a:endCxn id="36"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55F349AA-07C5-4A54-B94F-DA59F2305898}"/>
              </a:ext>
            </a:extLst>
          </p:cNvPr>
          <p:cNvCxnSpPr>
            <a:cxnSpLocks/>
            <a:stCxn id="29" idx="0"/>
            <a:endCxn id="36"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B47D414C-F73D-4749-BA5C-0A56EA51E07C}"/>
              </a:ext>
            </a:extLst>
          </p:cNvPr>
          <p:cNvCxnSpPr>
            <a:cxnSpLocks/>
            <a:stCxn id="30" idx="0"/>
            <a:endCxn id="36"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F14F7879-7515-475D-B7EC-9FC33143A5ED}"/>
              </a:ext>
            </a:extLst>
          </p:cNvPr>
          <p:cNvCxnSpPr>
            <a:cxnSpLocks/>
            <a:stCxn id="34" idx="7"/>
            <a:endCxn id="2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86661A8B-DC3A-4106-B8C8-AFC2848F225E}"/>
              </a:ext>
            </a:extLst>
          </p:cNvPr>
          <p:cNvCxnSpPr>
            <a:cxnSpLocks/>
            <a:stCxn id="29" idx="3"/>
            <a:endCxn id="34"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AA9A3D49-EA9E-42C7-9618-5D7E6A078021}"/>
              </a:ext>
            </a:extLst>
          </p:cNvPr>
          <p:cNvCxnSpPr>
            <a:cxnSpLocks/>
            <a:stCxn id="30" idx="7"/>
            <a:endCxn id="34"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51FF5E16-E1B5-4FAF-8CC6-43469B623DFE}"/>
              </a:ext>
            </a:extLst>
          </p:cNvPr>
          <p:cNvCxnSpPr>
            <a:cxnSpLocks/>
            <a:stCxn id="34" idx="3"/>
            <a:endCxn id="3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31A558C-0114-4417-93A1-15855F69EAC8}"/>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1" name="Connector: Curved 50">
            <a:extLst>
              <a:ext uri="{FF2B5EF4-FFF2-40B4-BE49-F238E27FC236}">
                <a16:creationId xmlns:a16="http://schemas.microsoft.com/office/drawing/2014/main" id="{6797228D-49A2-40C5-8C5B-20835A148E7A}"/>
              </a:ext>
            </a:extLst>
          </p:cNvPr>
          <p:cNvCxnSpPr>
            <a:cxnSpLocks/>
            <a:stCxn id="5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descr="Icon&#10;&#10;Description automatically generated">
            <a:extLst>
              <a:ext uri="{FF2B5EF4-FFF2-40B4-BE49-F238E27FC236}">
                <a16:creationId xmlns:a16="http://schemas.microsoft.com/office/drawing/2014/main" id="{BD96B3A2-46BD-43C3-8C9B-86E194EB0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3" name="Picture 52" descr="Icon&#10;&#10;Description automatically generated">
            <a:extLst>
              <a:ext uri="{FF2B5EF4-FFF2-40B4-BE49-F238E27FC236}">
                <a16:creationId xmlns:a16="http://schemas.microsoft.com/office/drawing/2014/main" id="{2E84240E-AD09-420C-8417-C00740A8B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11707096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00642F0D-6DBD-4DA8-9CD8-91244FA33382}"/>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Twitter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1"/>
                </a:solidFill>
                <a:latin typeface="Arial" panose="020B0604020202020204" pitchFamily="34" charset="0"/>
                <a:cs typeface="Arial" panose="020B0604020202020204" pitchFamily="34" charset="0"/>
              </a:rPr>
              <a:t>Data Science approach</a:t>
            </a:r>
          </a:p>
          <a:p>
            <a:pPr lvl="1"/>
            <a:r>
              <a:rPr lang="en-CA" dirty="0">
                <a:solidFill>
                  <a:schemeClr val="bg1"/>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1"/>
                </a:solidFill>
                <a:latin typeface="Arial" panose="020B0604020202020204" pitchFamily="34" charset="0"/>
                <a:cs typeface="Arial" panose="020B0604020202020204" pitchFamily="34" charset="0"/>
              </a:rPr>
              <a:t>eb scraping</a:t>
            </a:r>
          </a:p>
          <a:p>
            <a:pPr lvl="1"/>
            <a:r>
              <a:rPr lang="en-CA" dirty="0">
                <a:solidFill>
                  <a:schemeClr val="bg1"/>
                </a:solidFill>
                <a:latin typeface="Arial" panose="020B0604020202020204" pitchFamily="34" charset="0"/>
                <a:cs typeface="Arial" panose="020B0604020202020204" pitchFamily="34" charset="0"/>
              </a:rPr>
              <a:t>Geospatial data analysis</a:t>
            </a:r>
          </a:p>
          <a:p>
            <a:pPr lvl="1"/>
            <a:r>
              <a:rPr lang="en-CA" dirty="0">
                <a:solidFill>
                  <a:schemeClr val="bg1"/>
                </a:solidFill>
                <a:latin typeface="Arial" panose="020B0604020202020204" pitchFamily="34" charset="0"/>
                <a:cs typeface="Arial" panose="020B0604020202020204" pitchFamily="34" charset="0"/>
              </a:rPr>
              <a:t>Network Analysis</a:t>
            </a:r>
          </a:p>
          <a:p>
            <a:pPr lvl="1"/>
            <a:r>
              <a:rPr lang="en-CA" dirty="0">
                <a:solidFill>
                  <a:schemeClr val="bg1"/>
                </a:solidFill>
                <a:latin typeface="Arial" panose="020B0604020202020204" pitchFamily="34" charset="0"/>
                <a:cs typeface="Arial" panose="020B0604020202020204" pitchFamily="34" charset="0"/>
              </a:rPr>
              <a:t>ML (classification, regression, clustering)</a:t>
            </a:r>
          </a:p>
        </p:txBody>
      </p:sp>
      <p:sp>
        <p:nvSpPr>
          <p:cNvPr id="6" name="Rectangle 5">
            <a:extLst>
              <a:ext uri="{FF2B5EF4-FFF2-40B4-BE49-F238E27FC236}">
                <a16:creationId xmlns:a16="http://schemas.microsoft.com/office/drawing/2014/main" id="{C7E4A48A-802F-426E-8F5A-37D7EA5ED4EA}"/>
              </a:ext>
            </a:extLst>
          </p:cNvPr>
          <p:cNvSpPr/>
          <p:nvPr/>
        </p:nvSpPr>
        <p:spPr>
          <a:xfrm>
            <a:off x="534761" y="1951264"/>
            <a:ext cx="10552339" cy="465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Methods</a:t>
            </a:r>
          </a:p>
        </p:txBody>
      </p:sp>
      <p:sp>
        <p:nvSpPr>
          <p:cNvPr id="12" name="Oval 11">
            <a:extLst>
              <a:ext uri="{FF2B5EF4-FFF2-40B4-BE49-F238E27FC236}">
                <a16:creationId xmlns:a16="http://schemas.microsoft.com/office/drawing/2014/main" id="{750975EA-D6AD-473C-AA87-BC9E2CEBAD0C}"/>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1028" name="Picture 4" descr="TV demand dropped significantly amid George Floyd protests | Fortune">
            <a:extLst>
              <a:ext uri="{FF2B5EF4-FFF2-40B4-BE49-F238E27FC236}">
                <a16:creationId xmlns:a16="http://schemas.microsoft.com/office/drawing/2014/main" id="{91BD5F57-1B03-490E-9911-459ACFC39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26" y="2447738"/>
            <a:ext cx="6167718" cy="41118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orge Floyd, Houston's Protests, and Living Without the Benefit of the  Doubt | The New Yorker">
            <a:extLst>
              <a:ext uri="{FF2B5EF4-FFF2-40B4-BE49-F238E27FC236}">
                <a16:creationId xmlns:a16="http://schemas.microsoft.com/office/drawing/2014/main" id="{369AFAAB-FF36-4B9C-A736-B464633FF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769" y="2452686"/>
            <a:ext cx="2748089" cy="4116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586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215510" y="159066"/>
            <a:ext cx="9152883" cy="583727"/>
          </a:xfrm>
        </p:spPr>
        <p:txBody>
          <a:bodyPr>
            <a:normAutofit fontScale="90000"/>
          </a:bodyPr>
          <a:lstStyle/>
          <a:p>
            <a:r>
              <a:rPr lang="en-CA" b="1" dirty="0">
                <a:latin typeface="Arial" panose="020B0604020202020204" pitchFamily="34" charset="0"/>
                <a:cs typeface="Arial" panose="020B0604020202020204" pitchFamily="34" charset="0"/>
              </a:rPr>
              <a:t>Methods and Experimental design</a:t>
            </a:r>
          </a:p>
        </p:txBody>
      </p:sp>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5523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5C3E89C0-1816-445A-8812-8826BB2046BB}"/>
              </a:ext>
            </a:extLst>
          </p:cNvPr>
          <p:cNvPicPr>
            <a:picLocks noChangeAspect="1"/>
          </p:cNvPicPr>
          <p:nvPr/>
        </p:nvPicPr>
        <p:blipFill rotWithShape="1">
          <a:blip r:embed="rId3">
            <a:extLst>
              <a:ext uri="{28A0092B-C50C-407E-A947-70E740481C1C}">
                <a14:useLocalDpi xmlns:a14="http://schemas.microsoft.com/office/drawing/2010/main" val="0"/>
              </a:ext>
            </a:extLst>
          </a:blip>
          <a:srcRect t="12151"/>
          <a:stretch/>
        </p:blipFill>
        <p:spPr>
          <a:xfrm>
            <a:off x="770829" y="3026498"/>
            <a:ext cx="5236737" cy="3354798"/>
          </a:xfrm>
          <a:prstGeom prst="rect">
            <a:avLst/>
          </a:prstGeom>
        </p:spPr>
      </p:pic>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pic>
        <p:nvPicPr>
          <p:cNvPr id="7" name="Picture 6" descr="Chart, map, scatter chart&#10;&#10;Description automatically generated">
            <a:extLst>
              <a:ext uri="{FF2B5EF4-FFF2-40B4-BE49-F238E27FC236}">
                <a16:creationId xmlns:a16="http://schemas.microsoft.com/office/drawing/2014/main" id="{3191CF39-1834-46EC-88DE-C5DC4AD99081}"/>
              </a:ext>
            </a:extLst>
          </p:cNvPr>
          <p:cNvPicPr>
            <a:picLocks noChangeAspect="1"/>
          </p:cNvPicPr>
          <p:nvPr/>
        </p:nvPicPr>
        <p:blipFill rotWithShape="1">
          <a:blip r:embed="rId4">
            <a:extLst>
              <a:ext uri="{28A0092B-C50C-407E-A947-70E740481C1C}">
                <a14:useLocalDpi xmlns:a14="http://schemas.microsoft.com/office/drawing/2010/main" val="0"/>
              </a:ext>
            </a:extLst>
          </a:blip>
          <a:srcRect t="12021"/>
          <a:stretch/>
        </p:blipFill>
        <p:spPr>
          <a:xfrm>
            <a:off x="6502725" y="3005270"/>
            <a:ext cx="5245797" cy="3391632"/>
          </a:xfrm>
          <a:prstGeom prst="rect">
            <a:avLst/>
          </a:prstGeom>
        </p:spPr>
      </p:pic>
      <p:sp>
        <p:nvSpPr>
          <p:cNvPr id="18" name="TextBox 17">
            <a:extLst>
              <a:ext uri="{FF2B5EF4-FFF2-40B4-BE49-F238E27FC236}">
                <a16:creationId xmlns:a16="http://schemas.microsoft.com/office/drawing/2014/main" id="{BBFED256-CC82-463E-977A-4A4C8DB63DB6}"/>
              </a:ext>
            </a:extLst>
          </p:cNvPr>
          <p:cNvSpPr txBox="1"/>
          <p:nvPr/>
        </p:nvSpPr>
        <p:spPr>
          <a:xfrm>
            <a:off x="6929438" y="2378408"/>
            <a:ext cx="2955505" cy="769441"/>
          </a:xfrm>
          <a:prstGeom prst="rect">
            <a:avLst/>
          </a:prstGeom>
          <a:noFill/>
        </p:spPr>
        <p:txBody>
          <a:bodyPr wrap="square" rtlCol="0">
            <a:spAutoFit/>
          </a:bodyPr>
          <a:lstStyle/>
          <a:p>
            <a:r>
              <a:rPr lang="en-CA" sz="4400" b="0" i="0" dirty="0">
                <a:solidFill>
                  <a:schemeClr val="accent5">
                    <a:lumMod val="75000"/>
                  </a:schemeClr>
                </a:solidFill>
                <a:effectLst/>
                <a:latin typeface="arial" panose="020B0604020202020204" pitchFamily="34" charset="0"/>
              </a:rPr>
              <a:t>•</a:t>
            </a:r>
            <a:r>
              <a:rPr lang="en-CA" sz="2400" b="0" i="0" dirty="0">
                <a:solidFill>
                  <a:schemeClr val="accent5">
                    <a:lumMod val="75000"/>
                  </a:schemeClr>
                </a:solidFill>
                <a:effectLst/>
                <a:latin typeface="arial" panose="020B0604020202020204" pitchFamily="34" charset="0"/>
              </a:rPr>
              <a:t> </a:t>
            </a:r>
            <a:r>
              <a:rPr lang="en-CA" sz="2400" dirty="0"/>
              <a:t>1 tweet</a:t>
            </a:r>
          </a:p>
        </p:txBody>
      </p:sp>
      <p:sp>
        <p:nvSpPr>
          <p:cNvPr id="33" name="TextBox 32">
            <a:extLst>
              <a:ext uri="{FF2B5EF4-FFF2-40B4-BE49-F238E27FC236}">
                <a16:creationId xmlns:a16="http://schemas.microsoft.com/office/drawing/2014/main" id="{282EDDAC-A318-4078-94A3-5638F6CCCCA2}"/>
              </a:ext>
            </a:extLst>
          </p:cNvPr>
          <p:cNvSpPr txBox="1"/>
          <p:nvPr/>
        </p:nvSpPr>
        <p:spPr>
          <a:xfrm>
            <a:off x="1266144" y="2428830"/>
            <a:ext cx="2955505" cy="769441"/>
          </a:xfrm>
          <a:prstGeom prst="rect">
            <a:avLst/>
          </a:prstGeom>
          <a:noFill/>
        </p:spPr>
        <p:txBody>
          <a:bodyPr wrap="square" rtlCol="0">
            <a:spAutoFit/>
          </a:bodyPr>
          <a:lstStyle/>
          <a:p>
            <a:r>
              <a:rPr lang="en-CA" sz="4400" b="0" i="0" dirty="0">
                <a:solidFill>
                  <a:srgbClr val="FF0000"/>
                </a:solidFill>
                <a:effectLst/>
                <a:latin typeface="arial" panose="020B0604020202020204" pitchFamily="34" charset="0"/>
              </a:rPr>
              <a:t>•</a:t>
            </a:r>
            <a:r>
              <a:rPr lang="en-CA" sz="2400" b="0" i="0" dirty="0">
                <a:solidFill>
                  <a:srgbClr val="FF0000"/>
                </a:solidFill>
                <a:effectLst/>
                <a:latin typeface="arial" panose="020B0604020202020204" pitchFamily="34" charset="0"/>
              </a:rPr>
              <a:t> </a:t>
            </a:r>
            <a:r>
              <a:rPr lang="en-CA" sz="2400" dirty="0"/>
              <a:t>1 physical protest</a:t>
            </a:r>
          </a:p>
        </p:txBody>
      </p:sp>
      <p:sp>
        <p:nvSpPr>
          <p:cNvPr id="36" name="Title 1">
            <a:extLst>
              <a:ext uri="{FF2B5EF4-FFF2-40B4-BE49-F238E27FC236}">
                <a16:creationId xmlns:a16="http://schemas.microsoft.com/office/drawing/2014/main" id="{84E79E7C-A7FB-4E70-9F09-BFC870E15C57}"/>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96677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71" name="Title 1">
            <a:extLst>
              <a:ext uri="{FF2B5EF4-FFF2-40B4-BE49-F238E27FC236}">
                <a16:creationId xmlns:a16="http://schemas.microsoft.com/office/drawing/2014/main" id="{4D16D0BE-8729-4794-B51E-320D738ACE9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1979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sp>
        <p:nvSpPr>
          <p:cNvPr id="38" name="Rectangle 37">
            <a:extLst>
              <a:ext uri="{FF2B5EF4-FFF2-40B4-BE49-F238E27FC236}">
                <a16:creationId xmlns:a16="http://schemas.microsoft.com/office/drawing/2014/main" id="{8300990A-B317-47CB-8D43-54DD7B8F8ED4}"/>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a:endCxn id="38" idx="0"/>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5" name="Rectangle 54">
            <a:extLst>
              <a:ext uri="{FF2B5EF4-FFF2-40B4-BE49-F238E27FC236}">
                <a16:creationId xmlns:a16="http://schemas.microsoft.com/office/drawing/2014/main" id="{046AB5C9-338F-4397-94E6-6171EDA01D1C}"/>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59" name="Connector: Elbow 58">
            <a:extLst>
              <a:ext uri="{FF2B5EF4-FFF2-40B4-BE49-F238E27FC236}">
                <a16:creationId xmlns:a16="http://schemas.microsoft.com/office/drawing/2014/main" id="{69DE15DF-52BE-4138-8232-461A035B07C4}"/>
              </a:ext>
            </a:extLst>
          </p:cNvPr>
          <p:cNvCxnSpPr>
            <a:cxnSpLocks/>
            <a:stCxn id="38" idx="2"/>
            <a:endCxn id="55"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71" name="Title 1">
            <a:extLst>
              <a:ext uri="{FF2B5EF4-FFF2-40B4-BE49-F238E27FC236}">
                <a16:creationId xmlns:a16="http://schemas.microsoft.com/office/drawing/2014/main" id="{98E54A36-8CD9-46EE-A7EF-3B9D3917A21E}"/>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3966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sp>
        <p:nvSpPr>
          <p:cNvPr id="31" name="Rectangle 30">
            <a:extLst>
              <a:ext uri="{FF2B5EF4-FFF2-40B4-BE49-F238E27FC236}">
                <a16:creationId xmlns:a16="http://schemas.microsoft.com/office/drawing/2014/main" id="{9FD2B82D-06CD-429C-BF2A-E594D892D96E}"/>
              </a:ext>
            </a:extLst>
          </p:cNvPr>
          <p:cNvSpPr/>
          <p:nvPr/>
        </p:nvSpPr>
        <p:spPr>
          <a:xfrm>
            <a:off x="2042092" y="4578171"/>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32" name="Rectangle 31">
            <a:extLst>
              <a:ext uri="{FF2B5EF4-FFF2-40B4-BE49-F238E27FC236}">
                <a16:creationId xmlns:a16="http://schemas.microsoft.com/office/drawing/2014/main" id="{3401F1E6-A9DE-463D-B2EC-1B3953671A48}"/>
              </a:ext>
            </a:extLst>
          </p:cNvPr>
          <p:cNvSpPr/>
          <p:nvPr/>
        </p:nvSpPr>
        <p:spPr>
          <a:xfrm>
            <a:off x="8551483" y="458578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33" name="Straight Arrow Connector 32">
            <a:extLst>
              <a:ext uri="{FF2B5EF4-FFF2-40B4-BE49-F238E27FC236}">
                <a16:creationId xmlns:a16="http://schemas.microsoft.com/office/drawing/2014/main" id="{03E7F34F-C3B9-4B3E-BE32-553EDB7EFD68}"/>
              </a:ext>
            </a:extLst>
          </p:cNvPr>
          <p:cNvCxnSpPr>
            <a:cxnSpLocks/>
            <a:stCxn id="28" idx="2"/>
            <a:endCxn id="61" idx="0"/>
          </p:cNvCxnSpPr>
          <p:nvPr/>
        </p:nvCxnSpPr>
        <p:spPr>
          <a:xfrm>
            <a:off x="4198324" y="3288210"/>
            <a:ext cx="1670" cy="12873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2735BE-DF00-4D94-8F3B-3BCED4906004}"/>
              </a:ext>
            </a:extLst>
          </p:cNvPr>
          <p:cNvCxnSpPr>
            <a:cxnSpLocks/>
          </p:cNvCxnSpPr>
          <p:nvPr/>
        </p:nvCxnSpPr>
        <p:spPr>
          <a:xfrm flipH="1">
            <a:off x="4940446" y="5006932"/>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FE71D867-733A-4486-95F4-308D8C8DA97E}"/>
              </a:ext>
            </a:extLst>
          </p:cNvPr>
          <p:cNvSpPr/>
          <p:nvPr/>
        </p:nvSpPr>
        <p:spPr>
          <a:xfrm>
            <a:off x="3569625" y="4575534"/>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62" name="Rectangle 61">
            <a:extLst>
              <a:ext uri="{FF2B5EF4-FFF2-40B4-BE49-F238E27FC236}">
                <a16:creationId xmlns:a16="http://schemas.microsoft.com/office/drawing/2014/main" id="{FD200380-27CD-4A41-A240-507AECEE5275}"/>
              </a:ext>
            </a:extLst>
          </p:cNvPr>
          <p:cNvSpPr/>
          <p:nvPr/>
        </p:nvSpPr>
        <p:spPr>
          <a:xfrm>
            <a:off x="6179371" y="457962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63" name="Connector: Elbow 62">
            <a:extLst>
              <a:ext uri="{FF2B5EF4-FFF2-40B4-BE49-F238E27FC236}">
                <a16:creationId xmlns:a16="http://schemas.microsoft.com/office/drawing/2014/main" id="{697AAB22-3345-4068-8EF2-2CC0432021AB}"/>
              </a:ext>
            </a:extLst>
          </p:cNvPr>
          <p:cNvCxnSpPr>
            <a:cxnSpLocks/>
            <a:stCxn id="29" idx="2"/>
            <a:endCxn id="32" idx="3"/>
          </p:cNvCxnSpPr>
          <p:nvPr/>
        </p:nvCxnSpPr>
        <p:spPr>
          <a:xfrm rot="16200000" flipH="1">
            <a:off x="9010253" y="3817841"/>
            <a:ext cx="1605268" cy="514345"/>
          </a:xfrm>
          <a:prstGeom prst="bentConnector4">
            <a:avLst>
              <a:gd name="adj1" fmla="val 40909"/>
              <a:gd name="adj2" fmla="val 154247"/>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194FF516-DD96-462F-A09A-DC0728B392AF}"/>
              </a:ext>
            </a:extLst>
          </p:cNvPr>
          <p:cNvCxnSpPr>
            <a:cxnSpLocks/>
            <a:stCxn id="29" idx="2"/>
            <a:endCxn id="62" idx="0"/>
          </p:cNvCxnSpPr>
          <p:nvPr/>
        </p:nvCxnSpPr>
        <p:spPr>
          <a:xfrm rot="5400000">
            <a:off x="7593566" y="2617475"/>
            <a:ext cx="1307245" cy="2617055"/>
          </a:xfrm>
          <a:prstGeom prst="bentConnector3">
            <a:avLst>
              <a:gd name="adj1" fmla="val 81611"/>
            </a:avLst>
          </a:prstGeom>
          <a:ln w="28575">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DA0255AA-9453-4A7B-B411-5AACAA5D56CF}"/>
              </a:ext>
            </a:extLst>
          </p:cNvPr>
          <p:cNvCxnSpPr>
            <a:cxnSpLocks/>
            <a:endCxn id="61" idx="3"/>
          </p:cNvCxnSpPr>
          <p:nvPr/>
        </p:nvCxnSpPr>
        <p:spPr>
          <a:xfrm rot="5400000">
            <a:off x="4848747" y="4184667"/>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0B26C277-026F-44C3-B5F0-2A688F923662}"/>
              </a:ext>
            </a:extLst>
          </p:cNvPr>
          <p:cNvCxnSpPr>
            <a:cxnSpLocks/>
            <a:endCxn id="62" idx="1"/>
          </p:cNvCxnSpPr>
          <p:nvPr/>
        </p:nvCxnSpPr>
        <p:spPr>
          <a:xfrm rot="16200000" flipH="1">
            <a:off x="5521205" y="4213322"/>
            <a:ext cx="668436" cy="64789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795FC12-9B6E-4FC9-BA1B-ABF14F3E6FA5}"/>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72" name="Rectangle 71">
            <a:extLst>
              <a:ext uri="{FF2B5EF4-FFF2-40B4-BE49-F238E27FC236}">
                <a16:creationId xmlns:a16="http://schemas.microsoft.com/office/drawing/2014/main" id="{B80FB9EA-0F00-4599-9BC6-261FF4C5D4EB}"/>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cxnSp>
        <p:nvCxnSpPr>
          <p:cNvPr id="73" name="Connector: Elbow 72">
            <a:extLst>
              <a:ext uri="{FF2B5EF4-FFF2-40B4-BE49-F238E27FC236}">
                <a16:creationId xmlns:a16="http://schemas.microsoft.com/office/drawing/2014/main" id="{A7990173-49B3-4BEE-A2D9-8AD88CCCD6F2}"/>
              </a:ext>
            </a:extLst>
          </p:cNvPr>
          <p:cNvCxnSpPr>
            <a:cxnSpLocks/>
            <a:stCxn id="71" idx="2"/>
            <a:endCxn id="72"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sp>
        <p:nvSpPr>
          <p:cNvPr id="78" name="Title 1">
            <a:extLst>
              <a:ext uri="{FF2B5EF4-FFF2-40B4-BE49-F238E27FC236}">
                <a16:creationId xmlns:a16="http://schemas.microsoft.com/office/drawing/2014/main" id="{1790BB94-9EDD-4698-B53A-283C1688FD25}"/>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 and Experimental design</a:t>
            </a:r>
          </a:p>
        </p:txBody>
      </p:sp>
    </p:spTree>
    <p:extLst>
      <p:ext uri="{BB962C8B-B14F-4D97-AF65-F5344CB8AC3E}">
        <p14:creationId xmlns:p14="http://schemas.microsoft.com/office/powerpoint/2010/main" val="1208014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sp>
        <p:nvSpPr>
          <p:cNvPr id="31" name="Rectangle 30">
            <a:extLst>
              <a:ext uri="{FF2B5EF4-FFF2-40B4-BE49-F238E27FC236}">
                <a16:creationId xmlns:a16="http://schemas.microsoft.com/office/drawing/2014/main" id="{9FD2B82D-06CD-429C-BF2A-E594D892D96E}"/>
              </a:ext>
            </a:extLst>
          </p:cNvPr>
          <p:cNvSpPr/>
          <p:nvPr/>
        </p:nvSpPr>
        <p:spPr>
          <a:xfrm>
            <a:off x="2042092" y="4578171"/>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32" name="Rectangle 31">
            <a:extLst>
              <a:ext uri="{FF2B5EF4-FFF2-40B4-BE49-F238E27FC236}">
                <a16:creationId xmlns:a16="http://schemas.microsoft.com/office/drawing/2014/main" id="{3401F1E6-A9DE-463D-B2EC-1B3953671A48}"/>
              </a:ext>
            </a:extLst>
          </p:cNvPr>
          <p:cNvSpPr/>
          <p:nvPr/>
        </p:nvSpPr>
        <p:spPr>
          <a:xfrm>
            <a:off x="8551483" y="458578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33" name="Straight Arrow Connector 32">
            <a:extLst>
              <a:ext uri="{FF2B5EF4-FFF2-40B4-BE49-F238E27FC236}">
                <a16:creationId xmlns:a16="http://schemas.microsoft.com/office/drawing/2014/main" id="{03E7F34F-C3B9-4B3E-BE32-553EDB7EFD68}"/>
              </a:ext>
            </a:extLst>
          </p:cNvPr>
          <p:cNvCxnSpPr>
            <a:cxnSpLocks/>
            <a:stCxn id="28" idx="2"/>
            <a:endCxn id="61" idx="0"/>
          </p:cNvCxnSpPr>
          <p:nvPr/>
        </p:nvCxnSpPr>
        <p:spPr>
          <a:xfrm>
            <a:off x="4198324" y="3288210"/>
            <a:ext cx="1670" cy="12873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BE274A0C-4692-4532-88D4-467CCFC874C7}"/>
              </a:ext>
            </a:extLst>
          </p:cNvPr>
          <p:cNvSpPr/>
          <p:nvPr/>
        </p:nvSpPr>
        <p:spPr>
          <a:xfrm>
            <a:off x="6364186" y="5507413"/>
            <a:ext cx="982174"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Community detection</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8F174B46-2126-402D-A291-6FDBE6594558}"/>
              </a:ext>
            </a:extLst>
          </p:cNvPr>
          <p:cNvSpPr/>
          <p:nvPr/>
        </p:nvSpPr>
        <p:spPr>
          <a:xfrm>
            <a:off x="2050883" y="5510293"/>
            <a:ext cx="1044785" cy="583726"/>
          </a:xfrm>
          <a:prstGeom prst="rect">
            <a:avLst/>
          </a:prstGeom>
          <a:pattFill prst="wdUpDiag">
            <a:fgClr>
              <a:srgbClr val="E5D1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Network Modelling</a:t>
            </a:r>
          </a:p>
        </p:txBody>
      </p: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2735BE-DF00-4D94-8F3B-3BCED4906004}"/>
              </a:ext>
            </a:extLst>
          </p:cNvPr>
          <p:cNvCxnSpPr>
            <a:cxnSpLocks/>
          </p:cNvCxnSpPr>
          <p:nvPr/>
        </p:nvCxnSpPr>
        <p:spPr>
          <a:xfrm flipH="1">
            <a:off x="4940446" y="5006932"/>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FE71D867-733A-4486-95F4-308D8C8DA97E}"/>
              </a:ext>
            </a:extLst>
          </p:cNvPr>
          <p:cNvSpPr/>
          <p:nvPr/>
        </p:nvSpPr>
        <p:spPr>
          <a:xfrm>
            <a:off x="3569625" y="4575534"/>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62" name="Rectangle 61">
            <a:extLst>
              <a:ext uri="{FF2B5EF4-FFF2-40B4-BE49-F238E27FC236}">
                <a16:creationId xmlns:a16="http://schemas.microsoft.com/office/drawing/2014/main" id="{FD200380-27CD-4A41-A240-507AECEE5275}"/>
              </a:ext>
            </a:extLst>
          </p:cNvPr>
          <p:cNvSpPr/>
          <p:nvPr/>
        </p:nvSpPr>
        <p:spPr>
          <a:xfrm>
            <a:off x="6179371" y="457962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63" name="Connector: Elbow 62">
            <a:extLst>
              <a:ext uri="{FF2B5EF4-FFF2-40B4-BE49-F238E27FC236}">
                <a16:creationId xmlns:a16="http://schemas.microsoft.com/office/drawing/2014/main" id="{697AAB22-3345-4068-8EF2-2CC0432021AB}"/>
              </a:ext>
            </a:extLst>
          </p:cNvPr>
          <p:cNvCxnSpPr>
            <a:cxnSpLocks/>
            <a:stCxn id="29" idx="2"/>
            <a:endCxn id="32" idx="3"/>
          </p:cNvCxnSpPr>
          <p:nvPr/>
        </p:nvCxnSpPr>
        <p:spPr>
          <a:xfrm rot="16200000" flipH="1">
            <a:off x="9010253" y="3817841"/>
            <a:ext cx="1605268" cy="514345"/>
          </a:xfrm>
          <a:prstGeom prst="bentConnector4">
            <a:avLst>
              <a:gd name="adj1" fmla="val 40909"/>
              <a:gd name="adj2" fmla="val 154247"/>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194FF516-DD96-462F-A09A-DC0728B392AF}"/>
              </a:ext>
            </a:extLst>
          </p:cNvPr>
          <p:cNvCxnSpPr>
            <a:cxnSpLocks/>
            <a:stCxn id="29" idx="2"/>
            <a:endCxn id="62" idx="0"/>
          </p:cNvCxnSpPr>
          <p:nvPr/>
        </p:nvCxnSpPr>
        <p:spPr>
          <a:xfrm rot="5400000">
            <a:off x="7593566" y="2617475"/>
            <a:ext cx="1307245" cy="2617055"/>
          </a:xfrm>
          <a:prstGeom prst="bentConnector3">
            <a:avLst>
              <a:gd name="adj1" fmla="val 8161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ED8D8E2D-B745-4E00-A5A4-74809A28D8F5}"/>
              </a:ext>
            </a:extLst>
          </p:cNvPr>
          <p:cNvCxnSpPr>
            <a:cxnSpLocks/>
            <a:stCxn id="57" idx="2"/>
            <a:endCxn id="74" idx="0"/>
          </p:cNvCxnSpPr>
          <p:nvPr/>
        </p:nvCxnSpPr>
        <p:spPr>
          <a:xfrm rot="5400000">
            <a:off x="5855204" y="3031534"/>
            <a:ext cx="2243880" cy="2713252"/>
          </a:xfrm>
          <a:prstGeom prst="bentConnector3">
            <a:avLst>
              <a:gd name="adj1" fmla="val 89000"/>
            </a:avLst>
          </a:prstGeom>
          <a:ln w="28575">
            <a:tailEnd type="triangle"/>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AB68D504-6254-4BF9-8016-7857FC0B2BB4}"/>
              </a:ext>
            </a:extLst>
          </p:cNvPr>
          <p:cNvSpPr/>
          <p:nvPr/>
        </p:nvSpPr>
        <p:spPr>
          <a:xfrm>
            <a:off x="8740430" y="5507413"/>
            <a:ext cx="935545"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Network spatial interactions</a:t>
            </a:r>
          </a:p>
        </p:txBody>
      </p:sp>
      <p:cxnSp>
        <p:nvCxnSpPr>
          <p:cNvPr id="68" name="Connector: Elbow 67">
            <a:extLst>
              <a:ext uri="{FF2B5EF4-FFF2-40B4-BE49-F238E27FC236}">
                <a16:creationId xmlns:a16="http://schemas.microsoft.com/office/drawing/2014/main" id="{FFE198AD-B4E5-47E3-B959-680D86571B88}"/>
              </a:ext>
            </a:extLst>
          </p:cNvPr>
          <p:cNvCxnSpPr>
            <a:cxnSpLocks/>
            <a:stCxn id="57" idx="2"/>
            <a:endCxn id="67" idx="1"/>
          </p:cNvCxnSpPr>
          <p:nvPr/>
        </p:nvCxnSpPr>
        <p:spPr>
          <a:xfrm rot="16200000" flipH="1">
            <a:off x="7270572" y="4329418"/>
            <a:ext cx="2533056" cy="40666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DA0255AA-9453-4A7B-B411-5AACAA5D56CF}"/>
              </a:ext>
            </a:extLst>
          </p:cNvPr>
          <p:cNvCxnSpPr>
            <a:cxnSpLocks/>
            <a:endCxn id="61" idx="3"/>
          </p:cNvCxnSpPr>
          <p:nvPr/>
        </p:nvCxnSpPr>
        <p:spPr>
          <a:xfrm rot="5400000">
            <a:off x="4848747" y="4184667"/>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0B26C277-026F-44C3-B5F0-2A688F923662}"/>
              </a:ext>
            </a:extLst>
          </p:cNvPr>
          <p:cNvCxnSpPr>
            <a:cxnSpLocks/>
            <a:endCxn id="62" idx="1"/>
          </p:cNvCxnSpPr>
          <p:nvPr/>
        </p:nvCxnSpPr>
        <p:spPr>
          <a:xfrm rot="16200000" flipH="1">
            <a:off x="5521205" y="4213322"/>
            <a:ext cx="668436" cy="64789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795FC12-9B6E-4FC9-BA1B-ABF14F3E6FA5}"/>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72" name="Rectangle 71">
            <a:extLst>
              <a:ext uri="{FF2B5EF4-FFF2-40B4-BE49-F238E27FC236}">
                <a16:creationId xmlns:a16="http://schemas.microsoft.com/office/drawing/2014/main" id="{B80FB9EA-0F00-4599-9BC6-261FF4C5D4EB}"/>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cxnSp>
        <p:nvCxnSpPr>
          <p:cNvPr id="73" name="Connector: Elbow 72">
            <a:extLst>
              <a:ext uri="{FF2B5EF4-FFF2-40B4-BE49-F238E27FC236}">
                <a16:creationId xmlns:a16="http://schemas.microsoft.com/office/drawing/2014/main" id="{A7990173-49B3-4BEE-A2D9-8AD88CCCD6F2}"/>
              </a:ext>
            </a:extLst>
          </p:cNvPr>
          <p:cNvCxnSpPr>
            <a:cxnSpLocks/>
            <a:stCxn id="71" idx="2"/>
            <a:endCxn id="72"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12C6D991-31C9-4009-BC4D-8E2C53D342F9}"/>
              </a:ext>
            </a:extLst>
          </p:cNvPr>
          <p:cNvSpPr/>
          <p:nvPr/>
        </p:nvSpPr>
        <p:spPr>
          <a:xfrm>
            <a:off x="5129431" y="5510100"/>
            <a:ext cx="982174"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Centrality metrics</a:t>
            </a:r>
          </a:p>
        </p:txBody>
      </p:sp>
      <p:cxnSp>
        <p:nvCxnSpPr>
          <p:cNvPr id="76" name="Connector: Elbow 75">
            <a:extLst>
              <a:ext uri="{FF2B5EF4-FFF2-40B4-BE49-F238E27FC236}">
                <a16:creationId xmlns:a16="http://schemas.microsoft.com/office/drawing/2014/main" id="{3536C743-AF75-4511-8BB6-3A5E4E93DDC8}"/>
              </a:ext>
            </a:extLst>
          </p:cNvPr>
          <p:cNvCxnSpPr>
            <a:cxnSpLocks/>
            <a:stCxn id="57" idx="2"/>
            <a:endCxn id="34" idx="0"/>
          </p:cNvCxnSpPr>
          <p:nvPr/>
        </p:nvCxnSpPr>
        <p:spPr>
          <a:xfrm rot="5400000">
            <a:off x="6473926" y="3647568"/>
            <a:ext cx="2241193" cy="1478497"/>
          </a:xfrm>
          <a:prstGeom prst="bentConnector3">
            <a:avLst>
              <a:gd name="adj1" fmla="val 89298"/>
            </a:avLst>
          </a:prstGeom>
          <a:ln w="28575">
            <a:tailEnd type="triangle"/>
          </a:ln>
        </p:spPr>
        <p:style>
          <a:lnRef idx="1">
            <a:schemeClr val="dk1"/>
          </a:lnRef>
          <a:fillRef idx="0">
            <a:schemeClr val="dk1"/>
          </a:fillRef>
          <a:effectRef idx="0">
            <a:schemeClr val="dk1"/>
          </a:effectRef>
          <a:fontRef idx="minor">
            <a:schemeClr val="tx1"/>
          </a:fontRef>
        </p:style>
      </p:cxnSp>
      <p:sp>
        <p:nvSpPr>
          <p:cNvPr id="75" name="Title 1">
            <a:extLst>
              <a:ext uri="{FF2B5EF4-FFF2-40B4-BE49-F238E27FC236}">
                <a16:creationId xmlns:a16="http://schemas.microsoft.com/office/drawing/2014/main" id="{C2F7176E-C115-4D76-8FB9-7BD441FFB31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 and Experimental design</a:t>
            </a:r>
          </a:p>
        </p:txBody>
      </p:sp>
    </p:spTree>
    <p:extLst>
      <p:ext uri="{BB962C8B-B14F-4D97-AF65-F5344CB8AC3E}">
        <p14:creationId xmlns:p14="http://schemas.microsoft.com/office/powerpoint/2010/main" val="4136057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Some Results</a:t>
            </a:r>
          </a:p>
        </p:txBody>
      </p:sp>
      <p:sp>
        <p:nvSpPr>
          <p:cNvPr id="36" name="TextBox 35">
            <a:extLst>
              <a:ext uri="{FF2B5EF4-FFF2-40B4-BE49-F238E27FC236}">
                <a16:creationId xmlns:a16="http://schemas.microsoft.com/office/drawing/2014/main" id="{9FD5DF99-8917-4756-AC51-1A560F6B2C1F}"/>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37" name="TextBox 36">
            <a:extLst>
              <a:ext uri="{FF2B5EF4-FFF2-40B4-BE49-F238E27FC236}">
                <a16:creationId xmlns:a16="http://schemas.microsoft.com/office/drawing/2014/main" id="{753C6652-5CD1-457E-98A4-0693161C19EA}"/>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00AAF9D5-673E-4D4B-A428-6FDABFB82C49}"/>
              </a:ext>
            </a:extLst>
          </p:cNvPr>
          <p:cNvSpPr txBox="1"/>
          <p:nvPr/>
        </p:nvSpPr>
        <p:spPr>
          <a:xfrm>
            <a:off x="8779825" y="404291"/>
            <a:ext cx="3308997" cy="1200329"/>
          </a:xfrm>
          <a:prstGeom prst="rect">
            <a:avLst/>
          </a:prstGeom>
          <a:noFill/>
          <a:ln w="28575">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
        <p:nvSpPr>
          <p:cNvPr id="39" name="Oval 38">
            <a:extLst>
              <a:ext uri="{FF2B5EF4-FFF2-40B4-BE49-F238E27FC236}">
                <a16:creationId xmlns:a16="http://schemas.microsoft.com/office/drawing/2014/main" id="{DC413078-6E37-42D3-91B2-B173BA5B89B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40" name="Oval 39">
            <a:extLst>
              <a:ext uri="{FF2B5EF4-FFF2-40B4-BE49-F238E27FC236}">
                <a16:creationId xmlns:a16="http://schemas.microsoft.com/office/drawing/2014/main" id="{28C848C3-6ED0-4118-9233-F4F6B9C2E877}"/>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41" name="Oval 40">
            <a:extLst>
              <a:ext uri="{FF2B5EF4-FFF2-40B4-BE49-F238E27FC236}">
                <a16:creationId xmlns:a16="http://schemas.microsoft.com/office/drawing/2014/main" id="{29FBFFF8-5A36-463B-A9C9-E9715A767F60}"/>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42" name="Oval 41">
            <a:extLst>
              <a:ext uri="{FF2B5EF4-FFF2-40B4-BE49-F238E27FC236}">
                <a16:creationId xmlns:a16="http://schemas.microsoft.com/office/drawing/2014/main" id="{1285CD4C-8159-4B36-878A-FBC5D10FF8B7}"/>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43" name="Oval 42">
            <a:extLst>
              <a:ext uri="{FF2B5EF4-FFF2-40B4-BE49-F238E27FC236}">
                <a16:creationId xmlns:a16="http://schemas.microsoft.com/office/drawing/2014/main" id="{F7833E48-2489-44F8-B523-01535E0B516C}"/>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45" name="Connector: Curved 44">
            <a:extLst>
              <a:ext uri="{FF2B5EF4-FFF2-40B4-BE49-F238E27FC236}">
                <a16:creationId xmlns:a16="http://schemas.microsoft.com/office/drawing/2014/main" id="{07E61AFC-59DC-4359-822E-9398A23828AA}"/>
              </a:ext>
            </a:extLst>
          </p:cNvPr>
          <p:cNvCxnSpPr>
            <a:cxnSpLocks/>
            <a:stCxn id="43" idx="2"/>
            <a:endCxn id="4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43EA11F-99C3-467A-9DDB-D447849F6F09}"/>
              </a:ext>
            </a:extLst>
          </p:cNvPr>
          <p:cNvCxnSpPr>
            <a:cxnSpLocks/>
            <a:stCxn id="43" idx="0"/>
            <a:endCxn id="4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3D4B9D3-E6F3-403F-B657-72E50A187E09}"/>
              </a:ext>
            </a:extLst>
          </p:cNvPr>
          <p:cNvCxnSpPr>
            <a:cxnSpLocks/>
            <a:stCxn id="43" idx="6"/>
            <a:endCxn id="3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3535B34-51DA-485D-9D15-F135C2C2B7FD}"/>
              </a:ext>
            </a:extLst>
          </p:cNvPr>
          <p:cNvCxnSpPr>
            <a:cxnSpLocks/>
            <a:stCxn id="41" idx="0"/>
            <a:endCxn id="4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C87EBA4-AA05-48F9-B334-4B90F55A17E4}"/>
              </a:ext>
            </a:extLst>
          </p:cNvPr>
          <p:cNvCxnSpPr>
            <a:cxnSpLocks/>
            <a:stCxn id="39" idx="0"/>
            <a:endCxn id="4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03868EA-9A21-4655-8E2C-D2DD5075A425}"/>
              </a:ext>
            </a:extLst>
          </p:cNvPr>
          <p:cNvCxnSpPr>
            <a:cxnSpLocks/>
            <a:stCxn id="40" idx="0"/>
            <a:endCxn id="4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DA104B34-0B9F-4B01-B4A4-2279660F42D2}"/>
              </a:ext>
            </a:extLst>
          </p:cNvPr>
          <p:cNvCxnSpPr>
            <a:cxnSpLocks/>
            <a:stCxn id="41" idx="7"/>
            <a:endCxn id="3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CFDCB62-2564-4994-B506-8AC50C2F866F}"/>
              </a:ext>
            </a:extLst>
          </p:cNvPr>
          <p:cNvCxnSpPr>
            <a:cxnSpLocks/>
            <a:stCxn id="39" idx="3"/>
            <a:endCxn id="4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6A01DF72-A1BB-41FC-896A-86C2900E9880}"/>
              </a:ext>
            </a:extLst>
          </p:cNvPr>
          <p:cNvCxnSpPr>
            <a:cxnSpLocks/>
            <a:stCxn id="40" idx="7"/>
            <a:endCxn id="4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197B582-BF31-4963-8EB8-7665DDF92332}"/>
              </a:ext>
            </a:extLst>
          </p:cNvPr>
          <p:cNvCxnSpPr>
            <a:cxnSpLocks/>
            <a:stCxn id="41" idx="3"/>
            <a:endCxn id="4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52A3384-3FB5-4E39-ADE8-DB3A9DAFEF5F}"/>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7" name="Connector: Curved 56">
            <a:extLst>
              <a:ext uri="{FF2B5EF4-FFF2-40B4-BE49-F238E27FC236}">
                <a16:creationId xmlns:a16="http://schemas.microsoft.com/office/drawing/2014/main" id="{8BE1027B-E229-4CE9-8E2B-6FC5FBEAD834}"/>
              </a:ext>
            </a:extLst>
          </p:cNvPr>
          <p:cNvCxnSpPr>
            <a:cxnSpLocks/>
            <a:stCxn id="5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Icon&#10;&#10;Description automatically generated">
            <a:extLst>
              <a:ext uri="{FF2B5EF4-FFF2-40B4-BE49-F238E27FC236}">
                <a16:creationId xmlns:a16="http://schemas.microsoft.com/office/drawing/2014/main" id="{0B3A8499-F42D-470F-9509-3F609470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9" name="Picture 58" descr="Icon&#10;&#10;Description automatically generated">
            <a:extLst>
              <a:ext uri="{FF2B5EF4-FFF2-40B4-BE49-F238E27FC236}">
                <a16:creationId xmlns:a16="http://schemas.microsoft.com/office/drawing/2014/main" id="{B7ECBA84-0CFF-4C2D-A296-8E59E0F96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11053178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2">
                    <a:lumMod val="25000"/>
                  </a:schemeClr>
                </a:solidFill>
                <a:latin typeface="Arial" panose="020B0604020202020204" pitchFamily="34" charset="0"/>
                <a:cs typeface="Arial" panose="020B0604020202020204" pitchFamily="34" charset="0"/>
              </a:rPr>
              <a:t>Physical protest</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2">
                    <a:lumMod val="25000"/>
                  </a:schemeClr>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2">
                    <a:lumMod val="25000"/>
                  </a:schemeClr>
                </a:solidFill>
                <a:latin typeface="Arial" panose="020B0604020202020204" pitchFamily="34" charset="0"/>
                <a:cs typeface="Arial" panose="020B0604020202020204" pitchFamily="34" charset="0"/>
              </a:rPr>
              <a:t>Hashtag Activism</a:t>
            </a:r>
          </a:p>
        </p:txBody>
      </p: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78D3F6E-2CE8-4081-835A-53D952DB82FF}"/>
              </a:ext>
            </a:extLst>
          </p:cNvPr>
          <p:cNvSpPr txBox="1"/>
          <p:nvPr/>
        </p:nvSpPr>
        <p:spPr>
          <a:xfrm>
            <a:off x="8779824" y="2216622"/>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12" name="TextBox 11">
            <a:extLst>
              <a:ext uri="{FF2B5EF4-FFF2-40B4-BE49-F238E27FC236}">
                <a16:creationId xmlns:a16="http://schemas.microsoft.com/office/drawing/2014/main" id="{AA93DE0C-F04F-4514-80DD-5C52D4A842C9}"/>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pic>
        <p:nvPicPr>
          <p:cNvPr id="9" name="Picture 8" descr="Icon&#10;&#10;Description automatically generated">
            <a:extLst>
              <a:ext uri="{FF2B5EF4-FFF2-40B4-BE49-F238E27FC236}">
                <a16:creationId xmlns:a16="http://schemas.microsoft.com/office/drawing/2014/main" id="{C634D96A-7EEB-41B5-9AA3-DBA8E6A10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10" name="Picture 9" descr="Icon&#10;&#10;Description automatically generated">
            <a:extLst>
              <a:ext uri="{FF2B5EF4-FFF2-40B4-BE49-F238E27FC236}">
                <a16:creationId xmlns:a16="http://schemas.microsoft.com/office/drawing/2014/main" id="{33724221-3604-4168-AA3B-2206DA7E7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8624417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Overview</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a:xfrm>
            <a:off x="838200" y="1825625"/>
            <a:ext cx="10515600" cy="3178454"/>
          </a:xfrm>
        </p:spPr>
        <p:txBody>
          <a:bodyPr/>
          <a:lstStyle/>
          <a:p>
            <a:r>
              <a:rPr lang="en-CA" b="1" dirty="0">
                <a:solidFill>
                  <a:schemeClr val="bg2">
                    <a:lumMod val="25000"/>
                  </a:schemeClr>
                </a:solidFill>
                <a:latin typeface="Arial" panose="020B0604020202020204" pitchFamily="34" charset="0"/>
                <a:cs typeface="Arial" panose="020B0604020202020204" pitchFamily="34" charset="0"/>
              </a:rPr>
              <a:t>Research problem and research objectives</a:t>
            </a:r>
          </a:p>
          <a:p>
            <a:r>
              <a:rPr lang="en-CA" b="1" dirty="0">
                <a:solidFill>
                  <a:schemeClr val="bg2">
                    <a:lumMod val="25000"/>
                  </a:schemeClr>
                </a:solidFill>
                <a:latin typeface="Arial" panose="020B0604020202020204" pitchFamily="34" charset="0"/>
                <a:cs typeface="Arial" panose="020B0604020202020204" pitchFamily="34" charset="0"/>
              </a:rPr>
              <a:t>Theoretical framework</a:t>
            </a:r>
          </a:p>
          <a:p>
            <a:r>
              <a:rPr lang="en-CA" b="1" dirty="0">
                <a:solidFill>
                  <a:schemeClr val="bg2">
                    <a:lumMod val="25000"/>
                  </a:schemeClr>
                </a:solidFill>
                <a:latin typeface="Arial" panose="020B0604020202020204" pitchFamily="34" charset="0"/>
                <a:cs typeface="Arial" panose="020B0604020202020204" pitchFamily="34" charset="0"/>
              </a:rPr>
              <a:t>Methods and experimental design</a:t>
            </a:r>
          </a:p>
          <a:p>
            <a:r>
              <a:rPr lang="en-CA" b="1" dirty="0">
                <a:solidFill>
                  <a:schemeClr val="bg2">
                    <a:lumMod val="25000"/>
                  </a:schemeClr>
                </a:solidFill>
                <a:latin typeface="Arial" panose="020B0604020202020204" pitchFamily="34" charset="0"/>
                <a:cs typeface="Arial" panose="020B0604020202020204" pitchFamily="34" charset="0"/>
              </a:rPr>
              <a:t>Some results</a:t>
            </a:r>
          </a:p>
          <a:p>
            <a:r>
              <a:rPr lang="en-CA" b="1" dirty="0">
                <a:solidFill>
                  <a:schemeClr val="bg2">
                    <a:lumMod val="25000"/>
                  </a:schemeClr>
                </a:solidFill>
                <a:latin typeface="Arial" panose="020B0604020202020204" pitchFamily="34" charset="0"/>
                <a:cs typeface="Arial" panose="020B0604020202020204" pitchFamily="34" charset="0"/>
              </a:rPr>
              <a:t>Thesis completion status + next steps</a:t>
            </a:r>
          </a:p>
          <a:p>
            <a:endParaRPr lang="en-CA" b="1" dirty="0">
              <a:solidFill>
                <a:schemeClr val="bg2">
                  <a:lumMod val="25000"/>
                </a:schemeClr>
              </a:solidFill>
              <a:latin typeface="Arial" panose="020B0604020202020204" pitchFamily="34" charset="0"/>
              <a:cs typeface="Arial" panose="020B0604020202020204" pitchFamily="34" charset="0"/>
            </a:endParaRPr>
          </a:p>
          <a:p>
            <a:endParaRPr lang="en-CA" b="1" dirty="0">
              <a:solidFill>
                <a:schemeClr val="bg2">
                  <a:lumMod val="25000"/>
                </a:schemeClr>
              </a:solidFill>
              <a:latin typeface="Arial" panose="020B0604020202020204" pitchFamily="34" charset="0"/>
              <a:cs typeface="Arial" panose="020B0604020202020204" pitchFamily="34" charset="0"/>
            </a:endParaRPr>
          </a:p>
          <a:p>
            <a:endParaRPr lang="en-CA" b="1"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4512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5F24C-1B30-40D0-A4DC-2DBE2CCC1632}"/>
              </a:ext>
            </a:extLst>
          </p:cNvPr>
          <p:cNvPicPr>
            <a:picLocks noChangeAspect="1"/>
          </p:cNvPicPr>
          <p:nvPr/>
        </p:nvPicPr>
        <p:blipFill>
          <a:blip r:embed="rId3"/>
          <a:stretch>
            <a:fillRect/>
          </a:stretch>
        </p:blipFill>
        <p:spPr>
          <a:xfrm>
            <a:off x="0" y="193765"/>
            <a:ext cx="12192000" cy="6470469"/>
          </a:xfrm>
          <a:prstGeom prst="rect">
            <a:avLst/>
          </a:prstGeom>
        </p:spPr>
      </p:pic>
      <p:pic>
        <p:nvPicPr>
          <p:cNvPr id="8" name="Picture 7">
            <a:extLst>
              <a:ext uri="{FF2B5EF4-FFF2-40B4-BE49-F238E27FC236}">
                <a16:creationId xmlns:a16="http://schemas.microsoft.com/office/drawing/2014/main" id="{88EB214B-55E2-4FBA-BCBF-C2AF4FB3F879}"/>
              </a:ext>
            </a:extLst>
          </p:cNvPr>
          <p:cNvPicPr>
            <a:picLocks noChangeAspect="1"/>
          </p:cNvPicPr>
          <p:nvPr/>
        </p:nvPicPr>
        <p:blipFill>
          <a:blip r:embed="rId4"/>
          <a:stretch>
            <a:fillRect/>
          </a:stretch>
        </p:blipFill>
        <p:spPr>
          <a:xfrm>
            <a:off x="1006845" y="5503751"/>
            <a:ext cx="1584889" cy="466144"/>
          </a:xfrm>
          <a:prstGeom prst="rect">
            <a:avLst/>
          </a:prstGeom>
        </p:spPr>
      </p:pic>
    </p:spTree>
    <p:extLst>
      <p:ext uri="{BB962C8B-B14F-4D97-AF65-F5344CB8AC3E}">
        <p14:creationId xmlns:p14="http://schemas.microsoft.com/office/powerpoint/2010/main" val="3454341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01105DB-53C1-45C9-B514-B2F38379940D}"/>
              </a:ext>
            </a:extLst>
          </p:cNvPr>
          <p:cNvPicPr>
            <a:picLocks noChangeAspect="1"/>
          </p:cNvPicPr>
          <p:nvPr/>
        </p:nvPicPr>
        <p:blipFill>
          <a:blip r:embed="rId3"/>
          <a:stretch>
            <a:fillRect/>
          </a:stretch>
        </p:blipFill>
        <p:spPr>
          <a:xfrm>
            <a:off x="0" y="239586"/>
            <a:ext cx="12192000" cy="6378827"/>
          </a:xfrm>
          <a:prstGeom prst="rect">
            <a:avLst/>
          </a:prstGeom>
        </p:spPr>
      </p:pic>
      <p:pic>
        <p:nvPicPr>
          <p:cNvPr id="5" name="Picture 4">
            <a:extLst>
              <a:ext uri="{FF2B5EF4-FFF2-40B4-BE49-F238E27FC236}">
                <a16:creationId xmlns:a16="http://schemas.microsoft.com/office/drawing/2014/main" id="{790D09E9-F484-47D6-AB96-B84518AE76C1}"/>
              </a:ext>
            </a:extLst>
          </p:cNvPr>
          <p:cNvPicPr>
            <a:picLocks noChangeAspect="1"/>
          </p:cNvPicPr>
          <p:nvPr/>
        </p:nvPicPr>
        <p:blipFill>
          <a:blip r:embed="rId4"/>
          <a:stretch>
            <a:fillRect/>
          </a:stretch>
        </p:blipFill>
        <p:spPr>
          <a:xfrm>
            <a:off x="1054266" y="5525669"/>
            <a:ext cx="1600892" cy="456293"/>
          </a:xfrm>
          <a:prstGeom prst="rect">
            <a:avLst/>
          </a:prstGeom>
        </p:spPr>
      </p:pic>
    </p:spTree>
    <p:extLst>
      <p:ext uri="{BB962C8B-B14F-4D97-AF65-F5344CB8AC3E}">
        <p14:creationId xmlns:p14="http://schemas.microsoft.com/office/powerpoint/2010/main" val="42156450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124EC74-45D6-4550-9B12-57FD8B9899D0}"/>
              </a:ext>
            </a:extLst>
          </p:cNvPr>
          <p:cNvPicPr>
            <a:picLocks noChangeAspect="1"/>
          </p:cNvPicPr>
          <p:nvPr/>
        </p:nvPicPr>
        <p:blipFill>
          <a:blip r:embed="rId3"/>
          <a:stretch>
            <a:fillRect/>
          </a:stretch>
        </p:blipFill>
        <p:spPr>
          <a:xfrm>
            <a:off x="1881250" y="0"/>
            <a:ext cx="8429500" cy="6858000"/>
          </a:xfrm>
          <a:prstGeom prst="rect">
            <a:avLst/>
          </a:prstGeom>
        </p:spPr>
      </p:pic>
    </p:spTree>
    <p:extLst>
      <p:ext uri="{BB962C8B-B14F-4D97-AF65-F5344CB8AC3E}">
        <p14:creationId xmlns:p14="http://schemas.microsoft.com/office/powerpoint/2010/main" val="317733434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In 41 out of 51 states a better correlation is obtained when tweets lead by 1 or more days</a:t>
            </a:r>
          </a:p>
          <a:p>
            <a:r>
              <a:rPr lang="en-CA" dirty="0">
                <a:solidFill>
                  <a:schemeClr val="bg2">
                    <a:lumMod val="25000"/>
                  </a:schemeClr>
                </a:solidFill>
                <a:latin typeface="Arial" panose="020B0604020202020204" pitchFamily="34" charset="0"/>
                <a:cs typeface="Arial" panose="020B0604020202020204" pitchFamily="34" charset="0"/>
              </a:rPr>
              <a:t>In all states, the highest correlations are obtained when levels of tweeting and protesting are above average (peak anomalies), but on "regular" days we obtain lower correlations.</a:t>
            </a:r>
          </a:p>
          <a:p>
            <a:r>
              <a:rPr lang="en-CA" dirty="0">
                <a:solidFill>
                  <a:schemeClr val="bg2">
                    <a:lumMod val="25000"/>
                  </a:schemeClr>
                </a:solidFill>
                <a:latin typeface="Arial" panose="020B0604020202020204" pitchFamily="34" charset="0"/>
                <a:cs typeface="Arial" panose="020B0604020202020204" pitchFamily="34" charset="0"/>
              </a:rPr>
              <a:t>For 32 states out of 51 we can reject the null-hypothesis that tweet count does not cause protest count</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Cross Correlation and Granger Causality</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0179332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E83433-13B5-4A7F-BB6B-D95EC0B9E311}"/>
              </a:ext>
            </a:extLst>
          </p:cNvPr>
          <p:cNvPicPr>
            <a:picLocks noChangeAspect="1"/>
          </p:cNvPicPr>
          <p:nvPr/>
        </p:nvPicPr>
        <p:blipFill>
          <a:blip r:embed="rId3">
            <a:alphaModFix amt="20000"/>
          </a:blip>
          <a:stretch>
            <a:fillRect/>
          </a:stretch>
        </p:blipFill>
        <p:spPr>
          <a:xfrm>
            <a:off x="300919" y="550506"/>
            <a:ext cx="11590162" cy="6042776"/>
          </a:xfrm>
          <a:prstGeom prst="rect">
            <a:avLst/>
          </a:prstGeom>
        </p:spPr>
      </p:pic>
      <p:sp>
        <p:nvSpPr>
          <p:cNvPr id="3" name="Oval 2">
            <a:extLst>
              <a:ext uri="{FF2B5EF4-FFF2-40B4-BE49-F238E27FC236}">
                <a16:creationId xmlns:a16="http://schemas.microsoft.com/office/drawing/2014/main" id="{C8A2350F-D8B9-4469-9820-E2B335A45D44}"/>
              </a:ext>
            </a:extLst>
          </p:cNvPr>
          <p:cNvSpPr/>
          <p:nvPr/>
        </p:nvSpPr>
        <p:spPr>
          <a:xfrm>
            <a:off x="6517246" y="3429000"/>
            <a:ext cx="177358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3454278" y="3465739"/>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4" idx="7"/>
            <a:endCxn id="3" idx="1"/>
          </p:cNvCxnSpPr>
          <p:nvPr/>
        </p:nvCxnSpPr>
        <p:spPr>
          <a:xfrm rot="5400000" flipH="1" flipV="1">
            <a:off x="5856721" y="2719117"/>
            <a:ext cx="36739" cy="1803784"/>
          </a:xfrm>
          <a:prstGeom prst="curvedConnector3">
            <a:avLst>
              <a:gd name="adj1" fmla="val 1194856"/>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5792311" y="3255361"/>
            <a:ext cx="918734" cy="646331"/>
          </a:xfrm>
          <a:prstGeom prst="rect">
            <a:avLst/>
          </a:prstGeom>
          <a:noFill/>
        </p:spPr>
        <p:txBody>
          <a:bodyPr wrap="square" rtlCol="0">
            <a:spAutoFit/>
          </a:bodyPr>
          <a:lstStyle/>
          <a:p>
            <a:pPr algn="ctr"/>
            <a:r>
              <a:rPr lang="en-CA" sz="3600" dirty="0">
                <a:solidFill>
                  <a:srgbClr val="FF0000"/>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3" idx="3"/>
            <a:endCxn id="4" idx="5"/>
          </p:cNvCxnSpPr>
          <p:nvPr/>
        </p:nvCxnSpPr>
        <p:spPr>
          <a:xfrm rot="5400000">
            <a:off x="5856721" y="3557518"/>
            <a:ext cx="36739" cy="1803784"/>
          </a:xfrm>
          <a:prstGeom prst="curvedConnector3">
            <a:avLst>
              <a:gd name="adj1" fmla="val 1194856"/>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7B33B7-13F7-4F60-B903-C391AC8BB1E3}"/>
              </a:ext>
            </a:extLst>
          </p:cNvPr>
          <p:cNvSpPr txBox="1"/>
          <p:nvPr/>
        </p:nvSpPr>
        <p:spPr>
          <a:xfrm>
            <a:off x="5003397" y="4154614"/>
            <a:ext cx="788913" cy="646331"/>
          </a:xfrm>
          <a:prstGeom prst="rect">
            <a:avLst/>
          </a:prstGeom>
          <a:noFill/>
        </p:spPr>
        <p:txBody>
          <a:bodyPr wrap="square" rtlCol="0">
            <a:spAutoFit/>
          </a:bodyPr>
          <a:lstStyle/>
          <a:p>
            <a:pPr algn="ctr"/>
            <a:r>
              <a:rPr lang="en-CA" sz="3600" dirty="0">
                <a:solidFill>
                  <a:srgbClr val="FF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425737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Build predictive model to forecast the number AND location of physical protests based on tweet volume</a:t>
            </a:r>
          </a:p>
          <a:p>
            <a:pPr lvl="1"/>
            <a:r>
              <a:rPr lang="en-CA" dirty="0">
                <a:solidFill>
                  <a:schemeClr val="bg2">
                    <a:lumMod val="25000"/>
                  </a:schemeClr>
                </a:solidFill>
                <a:latin typeface="Arial" panose="020B0604020202020204" pitchFamily="34" charset="0"/>
                <a:cs typeface="Arial" panose="020B0604020202020204" pitchFamily="34" charset="0"/>
              </a:rPr>
              <a:t>VAR (Vector Autoregressive Model)</a:t>
            </a:r>
          </a:p>
          <a:p>
            <a:pPr lvl="1"/>
            <a:r>
              <a:rPr lang="en-CA" dirty="0">
                <a:solidFill>
                  <a:schemeClr val="bg2">
                    <a:lumMod val="25000"/>
                  </a:schemeClr>
                </a:solidFill>
                <a:latin typeface="Arial" panose="020B0604020202020204" pitchFamily="34" charset="0"/>
                <a:cs typeface="Arial" panose="020B0604020202020204" pitchFamily="34" charset="0"/>
              </a:rPr>
              <a:t>LSTM (Long Short Term Memory neural network)</a:t>
            </a:r>
          </a:p>
          <a:p>
            <a:r>
              <a:rPr lang="en-CA" dirty="0">
                <a:solidFill>
                  <a:schemeClr val="bg2">
                    <a:lumMod val="25000"/>
                  </a:schemeClr>
                </a:solidFill>
                <a:latin typeface="Arial" panose="020B0604020202020204" pitchFamily="34" charset="0"/>
                <a:cs typeface="Arial" panose="020B0604020202020204" pitchFamily="34" charset="0"/>
              </a:rPr>
              <a:t>Filter tweet data based on language used (e.g. only tweets that mention the word “protest”, filter out counter movement tweets etc.) and see if accuracy improves</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Next steps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375129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0" name="TextBox 19">
            <a:extLst>
              <a:ext uri="{FF2B5EF4-FFF2-40B4-BE49-F238E27FC236}">
                <a16:creationId xmlns:a16="http://schemas.microsoft.com/office/drawing/2014/main" id="{F90DB8F5-BC46-4DEE-B6C7-B1DD6F5A77FF}"/>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physical protest activity</a:t>
            </a:r>
            <a:r>
              <a:rPr lang="en-CA" dirty="0">
                <a:solidFill>
                  <a:schemeClr val="bg2"/>
                </a:solidFill>
                <a:latin typeface="Arial" panose="020B0604020202020204" pitchFamily="34" charset="0"/>
                <a:cs typeface="Arial" panose="020B0604020202020204" pitchFamily="34" charset="0"/>
              </a:rPr>
              <a:t>?</a:t>
            </a:r>
          </a:p>
        </p:txBody>
      </p:sp>
      <p:sp>
        <p:nvSpPr>
          <p:cNvPr id="27" name="TextBox 26">
            <a:extLst>
              <a:ext uri="{FF2B5EF4-FFF2-40B4-BE49-F238E27FC236}">
                <a16:creationId xmlns:a16="http://schemas.microsoft.com/office/drawing/2014/main" id="{95A888EB-FEB2-4F8A-96D6-01D493294A89}"/>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8" name="Oval 27">
            <a:extLst>
              <a:ext uri="{FF2B5EF4-FFF2-40B4-BE49-F238E27FC236}">
                <a16:creationId xmlns:a16="http://schemas.microsoft.com/office/drawing/2014/main" id="{E079E650-A1AD-4A35-A763-D28EB887900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29" name="Oval 28">
            <a:extLst>
              <a:ext uri="{FF2B5EF4-FFF2-40B4-BE49-F238E27FC236}">
                <a16:creationId xmlns:a16="http://schemas.microsoft.com/office/drawing/2014/main" id="{7292AC8D-DF5E-4CBA-BE02-6964BB1F1EFB}"/>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0" name="Oval 29">
            <a:extLst>
              <a:ext uri="{FF2B5EF4-FFF2-40B4-BE49-F238E27FC236}">
                <a16:creationId xmlns:a16="http://schemas.microsoft.com/office/drawing/2014/main" id="{353C6072-5F56-46AD-90E0-94D2F04276C8}"/>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1" name="Oval 30">
            <a:extLst>
              <a:ext uri="{FF2B5EF4-FFF2-40B4-BE49-F238E27FC236}">
                <a16:creationId xmlns:a16="http://schemas.microsoft.com/office/drawing/2014/main" id="{90B87B19-9909-437F-81C8-D8D93AA356AA}"/>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2" name="Oval 31">
            <a:extLst>
              <a:ext uri="{FF2B5EF4-FFF2-40B4-BE49-F238E27FC236}">
                <a16:creationId xmlns:a16="http://schemas.microsoft.com/office/drawing/2014/main" id="{F60C37C1-B26A-4744-9791-49491AF3A675}"/>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3" name="Connector: Curved 32">
            <a:extLst>
              <a:ext uri="{FF2B5EF4-FFF2-40B4-BE49-F238E27FC236}">
                <a16:creationId xmlns:a16="http://schemas.microsoft.com/office/drawing/2014/main" id="{EAFF993A-CBE4-481F-9B02-BAC1F97C55A2}"/>
              </a:ext>
            </a:extLst>
          </p:cNvPr>
          <p:cNvCxnSpPr>
            <a:cxnSpLocks/>
            <a:stCxn id="32" idx="2"/>
            <a:endCxn id="29"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12449797-36A2-48AC-9F1C-355F130DB2D3}"/>
              </a:ext>
            </a:extLst>
          </p:cNvPr>
          <p:cNvCxnSpPr>
            <a:cxnSpLocks/>
            <a:stCxn id="32" idx="0"/>
            <a:endCxn id="30"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0E0752F1-F6C4-4F1F-9A59-16594336B7F9}"/>
              </a:ext>
            </a:extLst>
          </p:cNvPr>
          <p:cNvCxnSpPr>
            <a:cxnSpLocks/>
            <a:stCxn id="32" idx="6"/>
            <a:endCxn id="28"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8E69638D-F6AA-4412-9112-B1C6745DA747}"/>
              </a:ext>
            </a:extLst>
          </p:cNvPr>
          <p:cNvCxnSpPr>
            <a:cxnSpLocks/>
            <a:stCxn id="30" idx="0"/>
            <a:endCxn id="31"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60895978-BC06-4D1C-AE51-4ACE50DAB0A5}"/>
              </a:ext>
            </a:extLst>
          </p:cNvPr>
          <p:cNvCxnSpPr>
            <a:cxnSpLocks/>
            <a:stCxn id="28" idx="0"/>
            <a:endCxn id="31"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D3FBB008-EDE3-4790-BE83-781DC06B2E8A}"/>
              </a:ext>
            </a:extLst>
          </p:cNvPr>
          <p:cNvCxnSpPr>
            <a:cxnSpLocks/>
            <a:stCxn id="29" idx="0"/>
            <a:endCxn id="31"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7DF31385-8D97-44C9-A003-42D1CE9B1C7A}"/>
              </a:ext>
            </a:extLst>
          </p:cNvPr>
          <p:cNvCxnSpPr>
            <a:cxnSpLocks/>
            <a:stCxn id="30" idx="7"/>
            <a:endCxn id="28"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45DC8FA6-BD17-49BF-9527-AA42B478398D}"/>
              </a:ext>
            </a:extLst>
          </p:cNvPr>
          <p:cNvCxnSpPr>
            <a:cxnSpLocks/>
            <a:stCxn id="28" idx="3"/>
            <a:endCxn id="30"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9980BC49-5231-4BEA-B280-BBD461078A10}"/>
              </a:ext>
            </a:extLst>
          </p:cNvPr>
          <p:cNvCxnSpPr>
            <a:cxnSpLocks/>
            <a:stCxn id="29" idx="7"/>
            <a:endCxn id="30"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4C79206D-66C5-44BC-95E7-3631A4ECA8D1}"/>
              </a:ext>
            </a:extLst>
          </p:cNvPr>
          <p:cNvCxnSpPr>
            <a:cxnSpLocks/>
            <a:stCxn id="30" idx="3"/>
            <a:endCxn id="29"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8" name="Picture 47" descr="Icon&#10;&#10;Description automatically generated">
            <a:extLst>
              <a:ext uri="{FF2B5EF4-FFF2-40B4-BE49-F238E27FC236}">
                <a16:creationId xmlns:a16="http://schemas.microsoft.com/office/drawing/2014/main" id="{D5A31033-E1BB-4EDD-A4A5-C270F0B363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49" name="Picture 48" descr="Icon&#10;&#10;Description automatically generated">
            <a:extLst>
              <a:ext uri="{FF2B5EF4-FFF2-40B4-BE49-F238E27FC236}">
                <a16:creationId xmlns:a16="http://schemas.microsoft.com/office/drawing/2014/main" id="{1A7C5979-E83F-4E32-8D02-FCCF8F26F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3353978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3EF1A3-4DE2-4771-B336-8347A0E0E21A}"/>
              </a:ext>
            </a:extLst>
          </p:cNvPr>
          <p:cNvPicPr>
            <a:picLocks noChangeAspect="1"/>
          </p:cNvPicPr>
          <p:nvPr/>
        </p:nvPicPr>
        <p:blipFill rotWithShape="1">
          <a:blip r:embed="rId3"/>
          <a:srcRect r="49416"/>
          <a:stretch/>
        </p:blipFill>
        <p:spPr>
          <a:xfrm>
            <a:off x="270588" y="367649"/>
            <a:ext cx="5893448" cy="6122702"/>
          </a:xfrm>
          <a:prstGeom prst="rect">
            <a:avLst/>
          </a:prstGeom>
        </p:spPr>
      </p:pic>
      <p:pic>
        <p:nvPicPr>
          <p:cNvPr id="3" name="Picture 2">
            <a:extLst>
              <a:ext uri="{FF2B5EF4-FFF2-40B4-BE49-F238E27FC236}">
                <a16:creationId xmlns:a16="http://schemas.microsoft.com/office/drawing/2014/main" id="{CEBA138A-3884-4231-A4C7-E0017BC2858E}"/>
              </a:ext>
            </a:extLst>
          </p:cNvPr>
          <p:cNvPicPr>
            <a:picLocks noChangeAspect="1"/>
          </p:cNvPicPr>
          <p:nvPr/>
        </p:nvPicPr>
        <p:blipFill rotWithShape="1">
          <a:blip r:embed="rId4"/>
          <a:srcRect r="48144"/>
          <a:stretch/>
        </p:blipFill>
        <p:spPr>
          <a:xfrm>
            <a:off x="0" y="314129"/>
            <a:ext cx="6322263" cy="6229741"/>
          </a:xfrm>
          <a:prstGeom prst="rect">
            <a:avLst/>
          </a:prstGeom>
        </p:spPr>
      </p:pic>
    </p:spTree>
    <p:extLst>
      <p:ext uri="{BB962C8B-B14F-4D97-AF65-F5344CB8AC3E}">
        <p14:creationId xmlns:p14="http://schemas.microsoft.com/office/powerpoint/2010/main" val="3401107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1E40C-944D-4A6D-A1CF-4AB0D4FD2F03}"/>
              </a:ext>
            </a:extLst>
          </p:cNvPr>
          <p:cNvPicPr>
            <a:picLocks noChangeAspect="1"/>
          </p:cNvPicPr>
          <p:nvPr/>
        </p:nvPicPr>
        <p:blipFill>
          <a:blip r:embed="rId3"/>
          <a:stretch>
            <a:fillRect/>
          </a:stretch>
        </p:blipFill>
        <p:spPr>
          <a:xfrm>
            <a:off x="0" y="314129"/>
            <a:ext cx="12192000" cy="6229741"/>
          </a:xfrm>
          <a:prstGeom prst="rect">
            <a:avLst/>
          </a:prstGeom>
        </p:spPr>
      </p:pic>
    </p:spTree>
    <p:extLst>
      <p:ext uri="{BB962C8B-B14F-4D97-AF65-F5344CB8AC3E}">
        <p14:creationId xmlns:p14="http://schemas.microsoft.com/office/powerpoint/2010/main" val="2059537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DBF280-7C52-4FC4-AFC6-334F3BF04250}"/>
              </a:ext>
            </a:extLst>
          </p:cNvPr>
          <p:cNvSpPr/>
          <p:nvPr/>
        </p:nvSpPr>
        <p:spPr>
          <a:xfrm>
            <a:off x="6096000" y="9278"/>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1B321BAE-845A-4E61-8F53-DE32F265BBE3}"/>
              </a:ext>
            </a:extLst>
          </p:cNvPr>
          <p:cNvCxnSpPr>
            <a:cxnSpLocks/>
          </p:cNvCxnSpPr>
          <p:nvPr/>
        </p:nvCxnSpPr>
        <p:spPr>
          <a:xfrm>
            <a:off x="6096000" y="9278"/>
            <a:ext cx="0" cy="685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A2D438-709A-42BA-A3E4-ECD1AF474687}"/>
              </a:ext>
            </a:extLst>
          </p:cNvPr>
          <p:cNvSpPr txBox="1"/>
          <p:nvPr/>
        </p:nvSpPr>
        <p:spPr>
          <a:xfrm>
            <a:off x="707559" y="2736502"/>
            <a:ext cx="496116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digital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chemeClr val="accent6"/>
                </a:solidFill>
                <a:latin typeface="Arial" panose="020B0604020202020204" pitchFamily="34" charset="0"/>
                <a:cs typeface="Arial" panose="020B0604020202020204" pitchFamily="34" charset="0"/>
              </a:rPr>
              <a:t>more</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legislative responses in place x </a:t>
            </a:r>
          </a:p>
        </p:txBody>
      </p:sp>
      <p:sp>
        <p:nvSpPr>
          <p:cNvPr id="5" name="TextBox 4">
            <a:extLst>
              <a:ext uri="{FF2B5EF4-FFF2-40B4-BE49-F238E27FC236}">
                <a16:creationId xmlns:a16="http://schemas.microsoft.com/office/drawing/2014/main" id="{873DE1CC-909B-444F-B143-B13F4F5972D6}"/>
              </a:ext>
            </a:extLst>
          </p:cNvPr>
          <p:cNvSpPr txBox="1"/>
          <p:nvPr/>
        </p:nvSpPr>
        <p:spPr>
          <a:xfrm>
            <a:off x="6490607" y="2736500"/>
            <a:ext cx="499383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physical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rgbClr val="FF0000"/>
                </a:solidFill>
                <a:latin typeface="Arial" panose="020B0604020202020204" pitchFamily="34" charset="0"/>
                <a:cs typeface="Arial" panose="020B0604020202020204" pitchFamily="34" charset="0"/>
              </a:rPr>
              <a:t>less</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legislative responses in place x </a:t>
            </a:r>
          </a:p>
        </p:txBody>
      </p:sp>
    </p:spTree>
    <p:extLst>
      <p:ext uri="{BB962C8B-B14F-4D97-AF65-F5344CB8AC3E}">
        <p14:creationId xmlns:p14="http://schemas.microsoft.com/office/powerpoint/2010/main" val="2669222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Problem Introduction</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a:xfrm>
            <a:off x="838200" y="1825625"/>
            <a:ext cx="10515600" cy="3178454"/>
          </a:xfrm>
        </p:spPr>
        <p:txBody>
          <a:bodyPr/>
          <a:lstStyle/>
          <a:p>
            <a:r>
              <a:rPr lang="en-CA" dirty="0">
                <a:solidFill>
                  <a:schemeClr val="bg2">
                    <a:lumMod val="25000"/>
                  </a:schemeClr>
                </a:solidFill>
                <a:latin typeface="Arial" panose="020B0604020202020204" pitchFamily="34" charset="0"/>
                <a:cs typeface="Arial" panose="020B0604020202020204" pitchFamily="34" charset="0"/>
              </a:rPr>
              <a:t>#Hashtag Activism today </a:t>
            </a:r>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a:t>
            </a:r>
            <a:r>
              <a:rPr lang="en-CA" dirty="0">
                <a:solidFill>
                  <a:schemeClr val="bg2">
                    <a:lumMod val="25000"/>
                  </a:schemeClr>
                </a:solidFill>
                <a:latin typeface="Arial" panose="020B0604020202020204" pitchFamily="34" charset="0"/>
                <a:cs typeface="Arial" panose="020B0604020202020204" pitchFamily="34" charset="0"/>
              </a:rPr>
              <a:t> crucial strategy for activists to influence social change</a:t>
            </a:r>
          </a:p>
          <a:p>
            <a:r>
              <a:rPr lang="en-CA" dirty="0">
                <a:solidFill>
                  <a:schemeClr val="bg2">
                    <a:lumMod val="25000"/>
                  </a:schemeClr>
                </a:solidFill>
                <a:latin typeface="Arial" panose="020B0604020202020204" pitchFamily="34" charset="0"/>
                <a:cs typeface="Arial" panose="020B0604020202020204" pitchFamily="34" charset="0"/>
              </a:rPr>
              <a:t>Lots of research in this field</a:t>
            </a:r>
          </a:p>
          <a:p>
            <a:pPr lvl="1"/>
            <a:r>
              <a:rPr lang="en-CA" dirty="0">
                <a:solidFill>
                  <a:schemeClr val="bg2">
                    <a:lumMod val="25000"/>
                  </a:schemeClr>
                </a:solidFill>
                <a:latin typeface="Arial" panose="020B0604020202020204" pitchFamily="34" charset="0"/>
                <a:cs typeface="Arial" panose="020B0604020202020204" pitchFamily="34" charset="0"/>
              </a:rPr>
              <a:t>Importance for shaping the structure of social movements</a:t>
            </a:r>
          </a:p>
          <a:p>
            <a:pPr lvl="1"/>
            <a:r>
              <a:rPr lang="en-CA" dirty="0">
                <a:solidFill>
                  <a:schemeClr val="bg2">
                    <a:lumMod val="25000"/>
                  </a:schemeClr>
                </a:solidFill>
                <a:latin typeface="Arial" panose="020B0604020202020204" pitchFamily="34" charset="0"/>
                <a:cs typeface="Arial" panose="020B0604020202020204" pitchFamily="34" charset="0"/>
              </a:rPr>
              <a:t>Importance for shaping political discourse and narratives</a:t>
            </a:r>
          </a:p>
          <a:p>
            <a:r>
              <a:rPr lang="en-CA" dirty="0">
                <a:solidFill>
                  <a:schemeClr val="bg2">
                    <a:lumMod val="25000"/>
                  </a:schemeClr>
                </a:solidFill>
                <a:latin typeface="Arial" panose="020B0604020202020204" pitchFamily="34" charset="0"/>
                <a:cs typeface="Arial" panose="020B0604020202020204" pitchFamily="34" charset="0"/>
              </a:rPr>
              <a:t>Last summer: </a:t>
            </a:r>
            <a:r>
              <a:rPr lang="en-CA" b="1" dirty="0">
                <a:solidFill>
                  <a:schemeClr val="bg2">
                    <a:lumMod val="25000"/>
                  </a:schemeClr>
                </a:solidFill>
                <a:latin typeface="Arial" panose="020B0604020202020204" pitchFamily="34" charset="0"/>
                <a:cs typeface="Arial" panose="020B0604020202020204" pitchFamily="34" charset="0"/>
              </a:rPr>
              <a:t>#JusticeForGeorgeFloyd</a:t>
            </a:r>
          </a:p>
        </p:txBody>
      </p:sp>
    </p:spTree>
    <p:extLst>
      <p:ext uri="{BB962C8B-B14F-4D97-AF65-F5344CB8AC3E}">
        <p14:creationId xmlns:p14="http://schemas.microsoft.com/office/powerpoint/2010/main" val="2348614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Currently only looked at total volume of both tweets and physical protests</a:t>
            </a:r>
          </a:p>
          <a:p>
            <a:r>
              <a:rPr lang="en-CA" dirty="0">
                <a:solidFill>
                  <a:schemeClr val="bg2">
                    <a:lumMod val="25000"/>
                  </a:schemeClr>
                </a:solidFill>
                <a:latin typeface="Arial" panose="020B0604020202020204" pitchFamily="34" charset="0"/>
                <a:cs typeface="Arial" panose="020B0604020202020204" pitchFamily="34" charset="0"/>
              </a:rPr>
              <a:t>Incorporate temporal dimension (correlated time series, granger causality </a:t>
            </a:r>
            <a:r>
              <a:rPr lang="en-CA" dirty="0" err="1">
                <a:solidFill>
                  <a:schemeClr val="bg2">
                    <a:lumMod val="25000"/>
                  </a:schemeClr>
                </a:solidFill>
                <a:latin typeface="Arial" panose="020B0604020202020204" pitchFamily="34" charset="0"/>
                <a:cs typeface="Arial" panose="020B0604020202020204" pitchFamily="34" charset="0"/>
              </a:rPr>
              <a:t>etc</a:t>
            </a:r>
            <a:r>
              <a:rPr lang="en-CA" dirty="0">
                <a:solidFill>
                  <a:schemeClr val="bg2">
                    <a:lumMod val="25000"/>
                  </a:schemeClr>
                </a:solidFill>
                <a:latin typeface="Arial" panose="020B0604020202020204" pitchFamily="34" charset="0"/>
                <a:cs typeface="Arial" panose="020B0604020202020204" pitchFamily="34" charset="0"/>
              </a:rPr>
              <a:t>)</a:t>
            </a:r>
          </a:p>
          <a:p>
            <a:r>
              <a:rPr lang="en-CA" dirty="0">
                <a:solidFill>
                  <a:schemeClr val="bg2">
                    <a:lumMod val="25000"/>
                  </a:schemeClr>
                </a:solidFill>
                <a:latin typeface="Arial" panose="020B0604020202020204" pitchFamily="34" charset="0"/>
                <a:cs typeface="Arial" panose="020B0604020202020204" pitchFamily="34" charset="0"/>
              </a:rPr>
              <a:t>Test regression model for prediction</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Next steps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2738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9" name="Oval 28">
            <a:extLst>
              <a:ext uri="{FF2B5EF4-FFF2-40B4-BE49-F238E27FC236}">
                <a16:creationId xmlns:a16="http://schemas.microsoft.com/office/drawing/2014/main" id="{E6AB4896-7EDE-440B-A8CE-797D64B1672F}"/>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30" name="Oval 29">
            <a:extLst>
              <a:ext uri="{FF2B5EF4-FFF2-40B4-BE49-F238E27FC236}">
                <a16:creationId xmlns:a16="http://schemas.microsoft.com/office/drawing/2014/main" id="{CDF1F981-F66B-4982-830E-3BE45FB5D8F1}"/>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1" name="Oval 30">
            <a:extLst>
              <a:ext uri="{FF2B5EF4-FFF2-40B4-BE49-F238E27FC236}">
                <a16:creationId xmlns:a16="http://schemas.microsoft.com/office/drawing/2014/main" id="{E63BBB2C-62E6-4489-897B-0A39A028E934}"/>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2" name="Oval 31">
            <a:extLst>
              <a:ext uri="{FF2B5EF4-FFF2-40B4-BE49-F238E27FC236}">
                <a16:creationId xmlns:a16="http://schemas.microsoft.com/office/drawing/2014/main" id="{FDA30920-F969-4241-85D5-AA3F2C9DFF2C}"/>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3" name="Oval 32">
            <a:extLst>
              <a:ext uri="{FF2B5EF4-FFF2-40B4-BE49-F238E27FC236}">
                <a16:creationId xmlns:a16="http://schemas.microsoft.com/office/drawing/2014/main" id="{CEB1E2E1-D39B-4010-93B5-65A70BF10067}"/>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4" name="Connector: Curved 33">
            <a:extLst>
              <a:ext uri="{FF2B5EF4-FFF2-40B4-BE49-F238E27FC236}">
                <a16:creationId xmlns:a16="http://schemas.microsoft.com/office/drawing/2014/main" id="{ABC06AEC-517C-4B74-B1E7-F11232C07009}"/>
              </a:ext>
            </a:extLst>
          </p:cNvPr>
          <p:cNvCxnSpPr>
            <a:cxnSpLocks/>
            <a:stCxn id="33" idx="2"/>
            <a:endCxn id="3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0C32879A-E08F-475A-9988-5F8A05FE9BD0}"/>
              </a:ext>
            </a:extLst>
          </p:cNvPr>
          <p:cNvCxnSpPr>
            <a:cxnSpLocks/>
            <a:stCxn id="33" idx="0"/>
            <a:endCxn id="3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EFF46160-5B72-4534-8B23-E1504977EA0E}"/>
              </a:ext>
            </a:extLst>
          </p:cNvPr>
          <p:cNvCxnSpPr>
            <a:cxnSpLocks/>
            <a:stCxn id="33" idx="6"/>
            <a:endCxn id="2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C491D703-1AC0-492C-A091-9D67549663F1}"/>
              </a:ext>
            </a:extLst>
          </p:cNvPr>
          <p:cNvCxnSpPr>
            <a:cxnSpLocks/>
            <a:stCxn id="31" idx="0"/>
            <a:endCxn id="3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A9D7AA87-372F-4E2F-BB38-349D66656D85}"/>
              </a:ext>
            </a:extLst>
          </p:cNvPr>
          <p:cNvCxnSpPr>
            <a:cxnSpLocks/>
            <a:stCxn id="29" idx="0"/>
            <a:endCxn id="3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9564B3A2-B69E-4C1D-B88A-95D1C02E2604}"/>
              </a:ext>
            </a:extLst>
          </p:cNvPr>
          <p:cNvCxnSpPr>
            <a:cxnSpLocks/>
            <a:stCxn id="30" idx="0"/>
            <a:endCxn id="3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5CC81499-2122-4DD8-85AF-24E996E09BCB}"/>
              </a:ext>
            </a:extLst>
          </p:cNvPr>
          <p:cNvCxnSpPr>
            <a:cxnSpLocks/>
            <a:stCxn id="31" idx="7"/>
            <a:endCxn id="2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214B616A-8B50-4491-B054-CE61B38776C1}"/>
              </a:ext>
            </a:extLst>
          </p:cNvPr>
          <p:cNvCxnSpPr>
            <a:cxnSpLocks/>
            <a:stCxn id="29" idx="3"/>
            <a:endCxn id="3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354E3E91-6550-423D-9675-CA354950C4B6}"/>
              </a:ext>
            </a:extLst>
          </p:cNvPr>
          <p:cNvCxnSpPr>
            <a:cxnSpLocks/>
            <a:stCxn id="30" idx="7"/>
            <a:endCxn id="3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3565EE36-3B60-4D98-9690-802204FA5A49}"/>
              </a:ext>
            </a:extLst>
          </p:cNvPr>
          <p:cNvCxnSpPr>
            <a:cxnSpLocks/>
            <a:stCxn id="31" idx="3"/>
            <a:endCxn id="3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4270E728-F874-4E38-BB7B-1CF89AE0CCC5}"/>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48" name="Connector: Curved 47">
            <a:extLst>
              <a:ext uri="{FF2B5EF4-FFF2-40B4-BE49-F238E27FC236}">
                <a16:creationId xmlns:a16="http://schemas.microsoft.com/office/drawing/2014/main" id="{BE6EADA5-AA7D-4F58-ADF8-3CFD81357E0D}"/>
              </a:ext>
            </a:extLst>
          </p:cNvPr>
          <p:cNvCxnSpPr>
            <a:cxnSpLocks/>
            <a:stCxn id="4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descr="Icon&#10;&#10;Description automatically generated">
            <a:extLst>
              <a:ext uri="{FF2B5EF4-FFF2-40B4-BE49-F238E27FC236}">
                <a16:creationId xmlns:a16="http://schemas.microsoft.com/office/drawing/2014/main" id="{6CAFF104-A751-4127-82F0-8FDD55D38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0" name="Picture 49" descr="Icon&#10;&#10;Description automatically generated">
            <a:extLst>
              <a:ext uri="{FF2B5EF4-FFF2-40B4-BE49-F238E27FC236}">
                <a16:creationId xmlns:a16="http://schemas.microsoft.com/office/drawing/2014/main" id="{EE09FECA-C647-487B-A11E-069707711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51" name="TextBox 50">
            <a:extLst>
              <a:ext uri="{FF2B5EF4-FFF2-40B4-BE49-F238E27FC236}">
                <a16:creationId xmlns:a16="http://schemas.microsoft.com/office/drawing/2014/main" id="{98C717AC-3E85-445A-8596-DD1EECAA1ADD}"/>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physical protest activity</a:t>
            </a:r>
            <a:r>
              <a:rPr lang="en-CA" dirty="0">
                <a:solidFill>
                  <a:schemeClr val="bg2"/>
                </a:solidFill>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798AD47B-858E-4A5F-A6D7-84DEFFA140DE}"/>
              </a:ext>
            </a:extLst>
          </p:cNvPr>
          <p:cNvSpPr txBox="1"/>
          <p:nvPr/>
        </p:nvSpPr>
        <p:spPr>
          <a:xfrm>
            <a:off x="8779824" y="4028953"/>
            <a:ext cx="3308997" cy="1200329"/>
          </a:xfrm>
          <a:prstGeom prst="rect">
            <a:avLst/>
          </a:prstGeom>
          <a:noFill/>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legislative action</a:t>
            </a:r>
            <a:r>
              <a:rPr lang="en-CA" dirty="0">
                <a:solidFill>
                  <a:schemeClr val="bg2"/>
                </a:solidFill>
                <a:latin typeface="Arial" panose="020B0604020202020204" pitchFamily="34" charset="0"/>
                <a:cs typeface="Arial" panose="020B0604020202020204" pitchFamily="34" charset="0"/>
              </a:rPr>
              <a:t>?</a:t>
            </a:r>
          </a:p>
        </p:txBody>
      </p:sp>
      <p:sp>
        <p:nvSpPr>
          <p:cNvPr id="53" name="TextBox 52">
            <a:extLst>
              <a:ext uri="{FF2B5EF4-FFF2-40B4-BE49-F238E27FC236}">
                <a16:creationId xmlns:a16="http://schemas.microsoft.com/office/drawing/2014/main" id="{93041E0D-0194-4190-A5A2-6792A03C8A5B}"/>
              </a:ext>
            </a:extLst>
          </p:cNvPr>
          <p:cNvSpPr txBox="1"/>
          <p:nvPr/>
        </p:nvSpPr>
        <p:spPr>
          <a:xfrm>
            <a:off x="8779825" y="404291"/>
            <a:ext cx="3308997" cy="1200329"/>
          </a:xfrm>
          <a:prstGeom prst="rect">
            <a:avLst/>
          </a:prstGeom>
          <a:noFill/>
          <a:ln w="28575">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Tree>
    <p:extLst>
      <p:ext uri="{BB962C8B-B14F-4D97-AF65-F5344CB8AC3E}">
        <p14:creationId xmlns:p14="http://schemas.microsoft.com/office/powerpoint/2010/main" val="311800123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0463E-2456-40D4-B622-F2D34B234696}"/>
              </a:ext>
            </a:extLst>
          </p:cNvPr>
          <p:cNvPicPr>
            <a:picLocks noChangeAspect="1"/>
          </p:cNvPicPr>
          <p:nvPr/>
        </p:nvPicPr>
        <p:blipFill>
          <a:blip r:embed="rId3"/>
          <a:stretch>
            <a:fillRect/>
          </a:stretch>
        </p:blipFill>
        <p:spPr>
          <a:xfrm>
            <a:off x="1425932" y="0"/>
            <a:ext cx="9340136" cy="6858000"/>
          </a:xfrm>
          <a:prstGeom prst="rect">
            <a:avLst/>
          </a:prstGeom>
        </p:spPr>
      </p:pic>
      <p:pic>
        <p:nvPicPr>
          <p:cNvPr id="7" name="Picture 6">
            <a:extLst>
              <a:ext uri="{FF2B5EF4-FFF2-40B4-BE49-F238E27FC236}">
                <a16:creationId xmlns:a16="http://schemas.microsoft.com/office/drawing/2014/main" id="{DE38C6BB-F147-4FD7-9118-506D38EA14F7}"/>
              </a:ext>
            </a:extLst>
          </p:cNvPr>
          <p:cNvPicPr>
            <a:picLocks noChangeAspect="1"/>
          </p:cNvPicPr>
          <p:nvPr/>
        </p:nvPicPr>
        <p:blipFill>
          <a:blip r:embed="rId4"/>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22237434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3F4E63-5D59-4C02-BD13-755D1C9EB065}"/>
              </a:ext>
            </a:extLst>
          </p:cNvPr>
          <p:cNvSpPr/>
          <p:nvPr/>
        </p:nvSpPr>
        <p:spPr>
          <a:xfrm>
            <a:off x="9044716" y="5157215"/>
            <a:ext cx="287383" cy="130629"/>
          </a:xfrm>
          <a:prstGeom prst="rect">
            <a:avLst/>
          </a:prstGeom>
          <a:solidFill>
            <a:srgbClr val="4E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1" name="Rectangle 10">
            <a:extLst>
              <a:ext uri="{FF2B5EF4-FFF2-40B4-BE49-F238E27FC236}">
                <a16:creationId xmlns:a16="http://schemas.microsoft.com/office/drawing/2014/main" id="{3FFC822A-7C30-4FCF-8FBF-B574F77D8E37}"/>
              </a:ext>
            </a:extLst>
          </p:cNvPr>
          <p:cNvSpPr/>
          <p:nvPr/>
        </p:nvSpPr>
        <p:spPr>
          <a:xfrm>
            <a:off x="9044716" y="5382767"/>
            <a:ext cx="287383" cy="130629"/>
          </a:xfrm>
          <a:prstGeom prst="rect">
            <a:avLst/>
          </a:prstGeom>
          <a:solidFill>
            <a:srgbClr val="F28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2" name="Rectangle 11">
            <a:extLst>
              <a:ext uri="{FF2B5EF4-FFF2-40B4-BE49-F238E27FC236}">
                <a16:creationId xmlns:a16="http://schemas.microsoft.com/office/drawing/2014/main" id="{11E549C5-D204-4270-91E6-EA3A10D8E75A}"/>
              </a:ext>
            </a:extLst>
          </p:cNvPr>
          <p:cNvSpPr/>
          <p:nvPr/>
        </p:nvSpPr>
        <p:spPr>
          <a:xfrm>
            <a:off x="9044716" y="5610060"/>
            <a:ext cx="287383" cy="130629"/>
          </a:xfrm>
          <a:prstGeom prst="rect">
            <a:avLst/>
          </a:prstGeom>
          <a:solidFill>
            <a:srgbClr val="E1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3" name="Rectangle 12">
            <a:extLst>
              <a:ext uri="{FF2B5EF4-FFF2-40B4-BE49-F238E27FC236}">
                <a16:creationId xmlns:a16="http://schemas.microsoft.com/office/drawing/2014/main" id="{0C47BD65-26D6-44BF-887E-DBB285657096}"/>
              </a:ext>
            </a:extLst>
          </p:cNvPr>
          <p:cNvSpPr/>
          <p:nvPr/>
        </p:nvSpPr>
        <p:spPr>
          <a:xfrm>
            <a:off x="9044716" y="5868705"/>
            <a:ext cx="287383" cy="130629"/>
          </a:xfrm>
          <a:prstGeom prst="rect">
            <a:avLst/>
          </a:prstGeom>
          <a:solidFill>
            <a:srgbClr val="AF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4" name="Rectangle 13">
            <a:extLst>
              <a:ext uri="{FF2B5EF4-FFF2-40B4-BE49-F238E27FC236}">
                <a16:creationId xmlns:a16="http://schemas.microsoft.com/office/drawing/2014/main" id="{C451D69A-96E7-4722-86FB-C8179DE12A6E}"/>
              </a:ext>
            </a:extLst>
          </p:cNvPr>
          <p:cNvSpPr/>
          <p:nvPr/>
        </p:nvSpPr>
        <p:spPr>
          <a:xfrm>
            <a:off x="9044716" y="6094257"/>
            <a:ext cx="287383" cy="130629"/>
          </a:xfrm>
          <a:prstGeom prst="rect">
            <a:avLst/>
          </a:prstGeom>
          <a:solidFill>
            <a:srgbClr val="59A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5" name="Rectangle 14">
            <a:extLst>
              <a:ext uri="{FF2B5EF4-FFF2-40B4-BE49-F238E27FC236}">
                <a16:creationId xmlns:a16="http://schemas.microsoft.com/office/drawing/2014/main" id="{2C98D092-ADB8-4EBE-8D3F-2A03F27716AE}"/>
              </a:ext>
            </a:extLst>
          </p:cNvPr>
          <p:cNvSpPr/>
          <p:nvPr/>
        </p:nvSpPr>
        <p:spPr>
          <a:xfrm>
            <a:off x="9044716" y="6321550"/>
            <a:ext cx="287383" cy="130629"/>
          </a:xfrm>
          <a:prstGeom prst="rect">
            <a:avLst/>
          </a:prstGeom>
          <a:solidFill>
            <a:srgbClr val="EDC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6" name="Rectangle 15">
            <a:extLst>
              <a:ext uri="{FF2B5EF4-FFF2-40B4-BE49-F238E27FC236}">
                <a16:creationId xmlns:a16="http://schemas.microsoft.com/office/drawing/2014/main" id="{BD29CD33-F1B2-4CA4-908F-F1B82B8B5982}"/>
              </a:ext>
            </a:extLst>
          </p:cNvPr>
          <p:cNvSpPr/>
          <p:nvPr/>
        </p:nvSpPr>
        <p:spPr>
          <a:xfrm>
            <a:off x="9044716" y="6571482"/>
            <a:ext cx="287383" cy="130629"/>
          </a:xfrm>
          <a:prstGeom prst="rect">
            <a:avLst/>
          </a:prstGeom>
          <a:solidFill>
            <a:srgbClr val="76B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pic>
        <p:nvPicPr>
          <p:cNvPr id="18" name="Picture 17">
            <a:extLst>
              <a:ext uri="{FF2B5EF4-FFF2-40B4-BE49-F238E27FC236}">
                <a16:creationId xmlns:a16="http://schemas.microsoft.com/office/drawing/2014/main" id="{98352E1E-4493-452C-9074-094C1D75C9C0}"/>
              </a:ext>
            </a:extLst>
          </p:cNvPr>
          <p:cNvPicPr>
            <a:picLocks noChangeAspect="1"/>
          </p:cNvPicPr>
          <p:nvPr/>
        </p:nvPicPr>
        <p:blipFill>
          <a:blip r:embed="rId3"/>
          <a:stretch>
            <a:fillRect/>
          </a:stretch>
        </p:blipFill>
        <p:spPr>
          <a:xfrm>
            <a:off x="697649" y="0"/>
            <a:ext cx="6282177" cy="6858000"/>
          </a:xfrm>
          <a:prstGeom prst="rect">
            <a:avLst/>
          </a:prstGeom>
        </p:spPr>
      </p:pic>
      <p:sp>
        <p:nvSpPr>
          <p:cNvPr id="19" name="TextBox 18">
            <a:extLst>
              <a:ext uri="{FF2B5EF4-FFF2-40B4-BE49-F238E27FC236}">
                <a16:creationId xmlns:a16="http://schemas.microsoft.com/office/drawing/2014/main" id="{98FF3BF8-616A-4374-869A-BEDF19B66D60}"/>
              </a:ext>
            </a:extLst>
          </p:cNvPr>
          <p:cNvSpPr txBox="1"/>
          <p:nvPr/>
        </p:nvSpPr>
        <p:spPr>
          <a:xfrm>
            <a:off x="9332099" y="5069213"/>
            <a:ext cx="2706624" cy="338554"/>
          </a:xfrm>
          <a:prstGeom prst="rect">
            <a:avLst/>
          </a:prstGeom>
          <a:noFill/>
        </p:spPr>
        <p:txBody>
          <a:bodyPr wrap="square" rtlCol="0">
            <a:spAutoFit/>
          </a:bodyPr>
          <a:lstStyle/>
          <a:p>
            <a:r>
              <a:rPr lang="en-CA" sz="1600" dirty="0"/>
              <a:t>Community 1</a:t>
            </a:r>
          </a:p>
        </p:txBody>
      </p:sp>
      <p:sp>
        <p:nvSpPr>
          <p:cNvPr id="20" name="TextBox 19">
            <a:extLst>
              <a:ext uri="{FF2B5EF4-FFF2-40B4-BE49-F238E27FC236}">
                <a16:creationId xmlns:a16="http://schemas.microsoft.com/office/drawing/2014/main" id="{4412A97B-4CB4-4C09-B887-D604A7E0D1FD}"/>
              </a:ext>
            </a:extLst>
          </p:cNvPr>
          <p:cNvSpPr txBox="1"/>
          <p:nvPr/>
        </p:nvSpPr>
        <p:spPr>
          <a:xfrm>
            <a:off x="9332099" y="5294765"/>
            <a:ext cx="2706624" cy="338554"/>
          </a:xfrm>
          <a:prstGeom prst="rect">
            <a:avLst/>
          </a:prstGeom>
          <a:noFill/>
        </p:spPr>
        <p:txBody>
          <a:bodyPr wrap="square" rtlCol="0">
            <a:spAutoFit/>
          </a:bodyPr>
          <a:lstStyle/>
          <a:p>
            <a:r>
              <a:rPr lang="en-CA" sz="1600" dirty="0"/>
              <a:t>Community 2</a:t>
            </a:r>
          </a:p>
        </p:txBody>
      </p:sp>
      <p:sp>
        <p:nvSpPr>
          <p:cNvPr id="26" name="TextBox 25">
            <a:extLst>
              <a:ext uri="{FF2B5EF4-FFF2-40B4-BE49-F238E27FC236}">
                <a16:creationId xmlns:a16="http://schemas.microsoft.com/office/drawing/2014/main" id="{8084D651-8A23-454E-A6A1-3CA61A90D65B}"/>
              </a:ext>
            </a:extLst>
          </p:cNvPr>
          <p:cNvSpPr txBox="1"/>
          <p:nvPr/>
        </p:nvSpPr>
        <p:spPr>
          <a:xfrm>
            <a:off x="9332099" y="5520317"/>
            <a:ext cx="2706624" cy="338554"/>
          </a:xfrm>
          <a:prstGeom prst="rect">
            <a:avLst/>
          </a:prstGeom>
          <a:noFill/>
        </p:spPr>
        <p:txBody>
          <a:bodyPr wrap="square" rtlCol="0">
            <a:spAutoFit/>
          </a:bodyPr>
          <a:lstStyle/>
          <a:p>
            <a:r>
              <a:rPr lang="en-CA" sz="1600" dirty="0"/>
              <a:t>Community 3</a:t>
            </a:r>
          </a:p>
        </p:txBody>
      </p:sp>
      <p:sp>
        <p:nvSpPr>
          <p:cNvPr id="27" name="TextBox 26">
            <a:extLst>
              <a:ext uri="{FF2B5EF4-FFF2-40B4-BE49-F238E27FC236}">
                <a16:creationId xmlns:a16="http://schemas.microsoft.com/office/drawing/2014/main" id="{5585297B-B7E4-42F4-9F68-1EE63B26AB81}"/>
              </a:ext>
            </a:extLst>
          </p:cNvPr>
          <p:cNvSpPr txBox="1"/>
          <p:nvPr/>
        </p:nvSpPr>
        <p:spPr>
          <a:xfrm>
            <a:off x="9332099" y="5760761"/>
            <a:ext cx="2706624" cy="338554"/>
          </a:xfrm>
          <a:prstGeom prst="rect">
            <a:avLst/>
          </a:prstGeom>
          <a:noFill/>
        </p:spPr>
        <p:txBody>
          <a:bodyPr wrap="square" rtlCol="0">
            <a:spAutoFit/>
          </a:bodyPr>
          <a:lstStyle/>
          <a:p>
            <a:r>
              <a:rPr lang="en-CA" sz="1600" dirty="0"/>
              <a:t>Community 4</a:t>
            </a:r>
          </a:p>
        </p:txBody>
      </p:sp>
      <p:sp>
        <p:nvSpPr>
          <p:cNvPr id="28" name="TextBox 27">
            <a:extLst>
              <a:ext uri="{FF2B5EF4-FFF2-40B4-BE49-F238E27FC236}">
                <a16:creationId xmlns:a16="http://schemas.microsoft.com/office/drawing/2014/main" id="{7B7F9DCE-B5D0-4C05-855D-32704CD4AE55}"/>
              </a:ext>
            </a:extLst>
          </p:cNvPr>
          <p:cNvSpPr txBox="1"/>
          <p:nvPr/>
        </p:nvSpPr>
        <p:spPr>
          <a:xfrm>
            <a:off x="9332099" y="6006341"/>
            <a:ext cx="2706624" cy="338554"/>
          </a:xfrm>
          <a:prstGeom prst="rect">
            <a:avLst/>
          </a:prstGeom>
          <a:noFill/>
        </p:spPr>
        <p:txBody>
          <a:bodyPr wrap="square" rtlCol="0">
            <a:spAutoFit/>
          </a:bodyPr>
          <a:lstStyle/>
          <a:p>
            <a:r>
              <a:rPr lang="en-CA" sz="1600" dirty="0"/>
              <a:t>Community 5</a:t>
            </a:r>
          </a:p>
        </p:txBody>
      </p:sp>
      <p:sp>
        <p:nvSpPr>
          <p:cNvPr id="29" name="TextBox 28">
            <a:extLst>
              <a:ext uri="{FF2B5EF4-FFF2-40B4-BE49-F238E27FC236}">
                <a16:creationId xmlns:a16="http://schemas.microsoft.com/office/drawing/2014/main" id="{150898C0-EB9B-47B6-B63C-D2DD71FFF492}"/>
              </a:ext>
            </a:extLst>
          </p:cNvPr>
          <p:cNvSpPr txBox="1"/>
          <p:nvPr/>
        </p:nvSpPr>
        <p:spPr>
          <a:xfrm>
            <a:off x="9332099" y="6225016"/>
            <a:ext cx="2706624" cy="338554"/>
          </a:xfrm>
          <a:prstGeom prst="rect">
            <a:avLst/>
          </a:prstGeom>
          <a:noFill/>
        </p:spPr>
        <p:txBody>
          <a:bodyPr wrap="square" rtlCol="0">
            <a:spAutoFit/>
          </a:bodyPr>
          <a:lstStyle/>
          <a:p>
            <a:r>
              <a:rPr lang="en-CA" sz="1600" dirty="0"/>
              <a:t>Community 6</a:t>
            </a:r>
          </a:p>
        </p:txBody>
      </p:sp>
      <p:sp>
        <p:nvSpPr>
          <p:cNvPr id="30" name="TextBox 29">
            <a:extLst>
              <a:ext uri="{FF2B5EF4-FFF2-40B4-BE49-F238E27FC236}">
                <a16:creationId xmlns:a16="http://schemas.microsoft.com/office/drawing/2014/main" id="{2170E1CE-9DE5-4A20-8A29-7D1FD5D5B7DD}"/>
              </a:ext>
            </a:extLst>
          </p:cNvPr>
          <p:cNvSpPr txBox="1"/>
          <p:nvPr/>
        </p:nvSpPr>
        <p:spPr>
          <a:xfrm>
            <a:off x="9332099" y="6465092"/>
            <a:ext cx="2706624" cy="338554"/>
          </a:xfrm>
          <a:prstGeom prst="rect">
            <a:avLst/>
          </a:prstGeom>
          <a:noFill/>
        </p:spPr>
        <p:txBody>
          <a:bodyPr wrap="square" rtlCol="0">
            <a:spAutoFit/>
          </a:bodyPr>
          <a:lstStyle/>
          <a:p>
            <a:r>
              <a:rPr lang="en-CA" sz="1600" dirty="0"/>
              <a:t>Community 7</a:t>
            </a:r>
          </a:p>
        </p:txBody>
      </p:sp>
    </p:spTree>
    <p:extLst>
      <p:ext uri="{BB962C8B-B14F-4D97-AF65-F5344CB8AC3E}">
        <p14:creationId xmlns:p14="http://schemas.microsoft.com/office/powerpoint/2010/main" val="104890778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9C7031-42C8-40A1-906F-CB443FB0233C}"/>
              </a:ext>
            </a:extLst>
          </p:cNvPr>
          <p:cNvPicPr>
            <a:picLocks noChangeAspect="1"/>
          </p:cNvPicPr>
          <p:nvPr/>
        </p:nvPicPr>
        <p:blipFill>
          <a:blip r:embed="rId2"/>
          <a:stretch>
            <a:fillRect/>
          </a:stretch>
        </p:blipFill>
        <p:spPr>
          <a:xfrm>
            <a:off x="1398879" y="0"/>
            <a:ext cx="9415326" cy="6873392"/>
          </a:xfrm>
          <a:prstGeom prst="rect">
            <a:avLst/>
          </a:prstGeom>
        </p:spPr>
      </p:pic>
      <p:pic>
        <p:nvPicPr>
          <p:cNvPr id="5" name="Picture 4">
            <a:extLst>
              <a:ext uri="{FF2B5EF4-FFF2-40B4-BE49-F238E27FC236}">
                <a16:creationId xmlns:a16="http://schemas.microsoft.com/office/drawing/2014/main" id="{67AD31C7-671F-4558-9B6D-8461B97AFC7F}"/>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19961670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2958D4-F29C-4D03-BCC9-6A85A3FDF62E}"/>
              </a:ext>
            </a:extLst>
          </p:cNvPr>
          <p:cNvPicPr>
            <a:picLocks noChangeAspect="1"/>
          </p:cNvPicPr>
          <p:nvPr/>
        </p:nvPicPr>
        <p:blipFill>
          <a:blip r:embed="rId2"/>
          <a:stretch>
            <a:fillRect/>
          </a:stretch>
        </p:blipFill>
        <p:spPr>
          <a:xfrm>
            <a:off x="1298727" y="-1"/>
            <a:ext cx="9594763" cy="6858155"/>
          </a:xfrm>
          <a:prstGeom prst="rect">
            <a:avLst/>
          </a:prstGeom>
        </p:spPr>
      </p:pic>
      <p:pic>
        <p:nvPicPr>
          <p:cNvPr id="6" name="Picture 5">
            <a:extLst>
              <a:ext uri="{FF2B5EF4-FFF2-40B4-BE49-F238E27FC236}">
                <a16:creationId xmlns:a16="http://schemas.microsoft.com/office/drawing/2014/main" id="{721074EA-4E74-4D03-AF24-A735EC116145}"/>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416798530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FDF940-9E3F-47BF-8765-0B498807FC68}"/>
              </a:ext>
            </a:extLst>
          </p:cNvPr>
          <p:cNvPicPr>
            <a:picLocks noChangeAspect="1"/>
          </p:cNvPicPr>
          <p:nvPr/>
        </p:nvPicPr>
        <p:blipFill>
          <a:blip r:embed="rId2"/>
          <a:stretch>
            <a:fillRect/>
          </a:stretch>
        </p:blipFill>
        <p:spPr>
          <a:xfrm>
            <a:off x="1355304" y="0"/>
            <a:ext cx="9481392" cy="6858000"/>
          </a:xfrm>
          <a:prstGeom prst="rect">
            <a:avLst/>
          </a:prstGeom>
        </p:spPr>
      </p:pic>
      <p:pic>
        <p:nvPicPr>
          <p:cNvPr id="5" name="Picture 4">
            <a:extLst>
              <a:ext uri="{FF2B5EF4-FFF2-40B4-BE49-F238E27FC236}">
                <a16:creationId xmlns:a16="http://schemas.microsoft.com/office/drawing/2014/main" id="{6DED39B2-AB3E-47EB-9B21-AA2C608F4160}"/>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37324380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2C6C2A-A61F-401D-BFC5-BCF464E3674A}"/>
              </a:ext>
            </a:extLst>
          </p:cNvPr>
          <p:cNvPicPr>
            <a:picLocks noChangeAspect="1"/>
          </p:cNvPicPr>
          <p:nvPr/>
        </p:nvPicPr>
        <p:blipFill>
          <a:blip r:embed="rId2"/>
          <a:stretch>
            <a:fillRect/>
          </a:stretch>
        </p:blipFill>
        <p:spPr>
          <a:xfrm>
            <a:off x="457313" y="553865"/>
            <a:ext cx="11200322" cy="5870448"/>
          </a:xfrm>
          <a:prstGeom prst="rect">
            <a:avLst/>
          </a:prstGeom>
        </p:spPr>
      </p:pic>
    </p:spTree>
    <p:extLst>
      <p:ext uri="{BB962C8B-B14F-4D97-AF65-F5344CB8AC3E}">
        <p14:creationId xmlns:p14="http://schemas.microsoft.com/office/powerpoint/2010/main" val="2712964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Calculate more centrality metrics (betweenness, closeness, eigen)</a:t>
            </a:r>
          </a:p>
          <a:p>
            <a:r>
              <a:rPr lang="en-CA" dirty="0">
                <a:solidFill>
                  <a:schemeClr val="bg2">
                    <a:lumMod val="25000"/>
                  </a:schemeClr>
                </a:solidFill>
                <a:latin typeface="Arial" panose="020B0604020202020204" pitchFamily="34" charset="0"/>
                <a:cs typeface="Arial" panose="020B0604020202020204" pitchFamily="34" charset="0"/>
              </a:rPr>
              <a:t>Interpret key actors results</a:t>
            </a:r>
          </a:p>
          <a:p>
            <a:r>
              <a:rPr lang="en-CA" dirty="0">
                <a:solidFill>
                  <a:schemeClr val="bg2">
                    <a:lumMod val="25000"/>
                  </a:schemeClr>
                </a:solidFill>
                <a:latin typeface="Arial" panose="020B0604020202020204" pitchFamily="34" charset="0"/>
                <a:cs typeface="Arial" panose="020B0604020202020204" pitchFamily="34" charset="0"/>
              </a:rPr>
              <a:t>Interpret results of community detection</a:t>
            </a:r>
          </a:p>
          <a:p>
            <a:r>
              <a:rPr lang="en-CA" dirty="0">
                <a:solidFill>
                  <a:schemeClr val="bg2">
                    <a:lumMod val="25000"/>
                  </a:schemeClr>
                </a:solidFill>
                <a:latin typeface="Arial" panose="020B0604020202020204" pitchFamily="34" charset="0"/>
                <a:cs typeface="Arial" panose="020B0604020202020204" pitchFamily="34" charset="0"/>
              </a:rPr>
              <a:t>Relate network metrics with spatial relationships</a:t>
            </a:r>
          </a:p>
          <a:p>
            <a:r>
              <a:rPr lang="en-CA" dirty="0">
                <a:solidFill>
                  <a:schemeClr val="bg2">
                    <a:lumMod val="25000"/>
                  </a:schemeClr>
                </a:solidFill>
                <a:latin typeface="Arial" panose="020B0604020202020204" pitchFamily="34" charset="0"/>
                <a:cs typeface="Arial" panose="020B0604020202020204" pitchFamily="34" charset="0"/>
              </a:rPr>
              <a:t>Incorporate temporal element: model evolution of network over time (information diffusion over time)</a:t>
            </a:r>
          </a:p>
          <a:p>
            <a:endParaRPr lang="en-CA" dirty="0">
              <a:solidFill>
                <a:schemeClr val="bg2">
                  <a:lumMod val="25000"/>
                </a:schemeClr>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Next steps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896037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177233"/>
            <a:ext cx="10515600" cy="6317456"/>
          </a:xfrm>
        </p:spPr>
        <p:txBody>
          <a:bodyPr>
            <a:normAutofit/>
          </a:bodyPr>
          <a:lstStyle/>
          <a:p>
            <a:pPr marL="0" indent="0" algn="ctr">
              <a:buNone/>
            </a:pPr>
            <a:r>
              <a:rPr lang="en-CA" sz="3600" b="1" dirty="0">
                <a:solidFill>
                  <a:schemeClr val="bg2">
                    <a:lumMod val="25000"/>
                  </a:schemeClr>
                </a:solidFill>
                <a:latin typeface="Arial" panose="020B0604020202020204" pitchFamily="34" charset="0"/>
                <a:cs typeface="Arial" panose="020B0604020202020204" pitchFamily="34" charset="0"/>
              </a:rPr>
              <a:t>where we are now…</a:t>
            </a:r>
          </a:p>
          <a:p>
            <a:pPr marL="0" indent="0" algn="ctr">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SQ1: </a:t>
            </a:r>
            <a:r>
              <a:rPr lang="en-CA" b="1" dirty="0">
                <a:solidFill>
                  <a:schemeClr val="accent4"/>
                </a:solidFill>
                <a:latin typeface="Arial" panose="020B0604020202020204" pitchFamily="34" charset="0"/>
                <a:cs typeface="Arial" panose="020B0604020202020204" pitchFamily="34" charset="0"/>
              </a:rPr>
              <a:t>50% of the way</a:t>
            </a:r>
          </a:p>
          <a:p>
            <a:r>
              <a:rPr lang="en-CA" dirty="0">
                <a:solidFill>
                  <a:schemeClr val="bg2">
                    <a:lumMod val="25000"/>
                  </a:schemeClr>
                </a:solidFill>
                <a:latin typeface="Arial" panose="020B0604020202020204" pitchFamily="34" charset="0"/>
                <a:cs typeface="Arial" panose="020B0604020202020204" pitchFamily="34" charset="0"/>
              </a:rPr>
              <a:t>SQ2: </a:t>
            </a:r>
            <a:r>
              <a:rPr lang="en-CA" b="1" dirty="0">
                <a:solidFill>
                  <a:schemeClr val="accent6">
                    <a:lumMod val="75000"/>
                  </a:schemeClr>
                </a:solidFill>
                <a:latin typeface="Arial" panose="020B0604020202020204" pitchFamily="34" charset="0"/>
                <a:cs typeface="Arial" panose="020B0604020202020204" pitchFamily="34" charset="0"/>
              </a:rPr>
              <a:t>80% of the way</a:t>
            </a:r>
          </a:p>
          <a:p>
            <a:r>
              <a:rPr lang="en-CA" dirty="0">
                <a:solidFill>
                  <a:schemeClr val="bg2">
                    <a:lumMod val="25000"/>
                  </a:schemeClr>
                </a:solidFill>
                <a:latin typeface="Arial" panose="020B0604020202020204" pitchFamily="34" charset="0"/>
                <a:cs typeface="Arial" panose="020B0604020202020204" pitchFamily="34" charset="0"/>
              </a:rPr>
              <a:t>SQ3: </a:t>
            </a:r>
            <a:r>
              <a:rPr lang="en-CA" b="1" dirty="0">
                <a:solidFill>
                  <a:srgbClr val="AEB129"/>
                </a:solidFill>
                <a:latin typeface="Arial" panose="020B0604020202020204" pitchFamily="34" charset="0"/>
                <a:cs typeface="Arial" panose="020B0604020202020204" pitchFamily="34" charset="0"/>
              </a:rPr>
              <a:t>60% of the way</a:t>
            </a:r>
          </a:p>
          <a:p>
            <a:r>
              <a:rPr lang="en-CA" dirty="0">
                <a:solidFill>
                  <a:schemeClr val="bg2">
                    <a:lumMod val="25000"/>
                  </a:schemeClr>
                </a:solidFill>
                <a:latin typeface="Arial" panose="020B0604020202020204" pitchFamily="34" charset="0"/>
                <a:cs typeface="Arial" panose="020B0604020202020204" pitchFamily="34" charset="0"/>
              </a:rPr>
              <a:t>Thesis report: </a:t>
            </a:r>
            <a:r>
              <a:rPr lang="en-CA" b="1" dirty="0">
                <a:solidFill>
                  <a:schemeClr val="accent4"/>
                </a:solidFill>
                <a:latin typeface="Arial" panose="020B0604020202020204" pitchFamily="34" charset="0"/>
                <a:cs typeface="Arial" panose="020B0604020202020204" pitchFamily="34" charset="0"/>
              </a:rPr>
              <a:t>40% of the way</a:t>
            </a:r>
          </a:p>
          <a:p>
            <a:pPr marL="0" indent="0">
              <a:buNone/>
            </a:pPr>
            <a:endParaRPr lang="en-CA"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3600" b="1" dirty="0">
                <a:solidFill>
                  <a:schemeClr val="bg2">
                    <a:lumMod val="25000"/>
                  </a:schemeClr>
                </a:solidFill>
                <a:latin typeface="Arial" panose="020B0604020202020204" pitchFamily="34" charset="0"/>
                <a:cs typeface="Arial" panose="020B0604020202020204" pitchFamily="34" charset="0"/>
              </a:rPr>
              <a:t>…where we are going…</a:t>
            </a:r>
          </a:p>
          <a:p>
            <a:pPr marL="0" indent="0" algn="ctr">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Finish analysis (next 2 weeks)</a:t>
            </a:r>
          </a:p>
          <a:p>
            <a:r>
              <a:rPr lang="en-CA" dirty="0">
                <a:solidFill>
                  <a:schemeClr val="bg2">
                    <a:lumMod val="25000"/>
                  </a:schemeClr>
                </a:solidFill>
                <a:latin typeface="Arial" panose="020B0604020202020204" pitchFamily="34" charset="0"/>
                <a:cs typeface="Arial" panose="020B0604020202020204" pitchFamily="34" charset="0"/>
              </a:rPr>
              <a:t>Write methodology (next 2 weeks)</a:t>
            </a:r>
          </a:p>
          <a:p>
            <a:r>
              <a:rPr lang="en-CA" dirty="0">
                <a:solidFill>
                  <a:schemeClr val="bg2">
                    <a:lumMod val="25000"/>
                  </a:schemeClr>
                </a:solidFill>
                <a:latin typeface="Arial" panose="020B0604020202020204" pitchFamily="34" charset="0"/>
                <a:cs typeface="Arial" panose="020B0604020202020204" pitchFamily="34" charset="0"/>
              </a:rPr>
              <a:t>Write results, discussion and conclusion (second half of June)</a:t>
            </a:r>
            <a:endParaRPr lang="en-CA" b="1"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718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Knowledge Gap</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p:txBody>
          <a:bodyPr>
            <a:normAutofit fontScale="92500" lnSpcReduction="10000"/>
          </a:bodyPr>
          <a:lstStyle/>
          <a:p>
            <a:r>
              <a:rPr lang="en-CA" dirty="0">
                <a:solidFill>
                  <a:schemeClr val="bg2">
                    <a:lumMod val="25000"/>
                  </a:schemeClr>
                </a:solidFill>
                <a:latin typeface="Arial" panose="020B0604020202020204" pitchFamily="34" charset="0"/>
                <a:cs typeface="Arial" panose="020B0604020202020204" pitchFamily="34" charset="0"/>
              </a:rPr>
              <a:t>Theoretical and anecdotal evidence that #activism can have real political consequences </a:t>
            </a:r>
            <a:r>
              <a:rPr lang="en-CA" b="1" dirty="0">
                <a:solidFill>
                  <a:schemeClr val="bg2">
                    <a:lumMod val="25000"/>
                  </a:schemeClr>
                </a:solidFill>
                <a:latin typeface="Arial" panose="020B0604020202020204" pitchFamily="34" charset="0"/>
                <a:cs typeface="Arial" panose="020B0604020202020204" pitchFamily="34" charset="0"/>
              </a:rPr>
              <a:t>BUT</a:t>
            </a:r>
            <a:endParaRPr lang="en-CA"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Lack of </a:t>
            </a:r>
            <a:r>
              <a:rPr lang="en-CA" b="1" dirty="0">
                <a:solidFill>
                  <a:schemeClr val="bg2">
                    <a:lumMod val="25000"/>
                  </a:schemeClr>
                </a:solidFill>
                <a:latin typeface="Arial" panose="020B0604020202020204" pitchFamily="34" charset="0"/>
                <a:cs typeface="Arial" panose="020B0604020202020204" pitchFamily="34" charset="0"/>
              </a:rPr>
              <a:t>empirical </a:t>
            </a:r>
            <a:r>
              <a:rPr lang="en-CA" dirty="0">
                <a:solidFill>
                  <a:schemeClr val="bg2">
                    <a:lumMod val="25000"/>
                  </a:schemeClr>
                </a:solidFill>
                <a:latin typeface="Arial" panose="020B0604020202020204" pitchFamily="34" charset="0"/>
                <a:cs typeface="Arial" panose="020B0604020202020204" pitchFamily="34" charset="0"/>
              </a:rPr>
              <a:t>evidence supporting this understanding through quantitative analysis</a:t>
            </a:r>
          </a:p>
          <a:p>
            <a:r>
              <a:rPr lang="en-CA" dirty="0">
                <a:solidFill>
                  <a:schemeClr val="bg2">
                    <a:lumMod val="25000"/>
                  </a:schemeClr>
                </a:solidFill>
                <a:latin typeface="Arial" panose="020B0604020202020204" pitchFamily="34" charset="0"/>
                <a:cs typeface="Arial" panose="020B0604020202020204" pitchFamily="34" charset="0"/>
              </a:rPr>
              <a:t>Existing research: </a:t>
            </a:r>
          </a:p>
          <a:p>
            <a:pPr lvl="1"/>
            <a:r>
              <a:rPr lang="en-CA" dirty="0">
                <a:solidFill>
                  <a:schemeClr val="bg2">
                    <a:lumMod val="25000"/>
                  </a:schemeClr>
                </a:solidFill>
                <a:latin typeface="Arial" panose="020B0604020202020204" pitchFamily="34" charset="0"/>
                <a:cs typeface="Arial" panose="020B0604020202020204" pitchFamily="34" charset="0"/>
              </a:rPr>
              <a:t>impact of #activism on physical protest: </a:t>
            </a:r>
            <a:r>
              <a:rPr lang="en-CA" b="1" dirty="0">
                <a:solidFill>
                  <a:schemeClr val="bg2">
                    <a:lumMod val="25000"/>
                  </a:schemeClr>
                </a:solidFill>
                <a:latin typeface="Arial" panose="020B0604020202020204" pitchFamily="34" charset="0"/>
                <a:cs typeface="Arial" panose="020B0604020202020204" pitchFamily="34" charset="0"/>
              </a:rPr>
              <a:t>disagreement</a:t>
            </a:r>
            <a:endParaRPr lang="en-CA" dirty="0">
              <a:solidFill>
                <a:schemeClr val="bg2">
                  <a:lumMod val="25000"/>
                </a:schemeClr>
              </a:solidFill>
              <a:latin typeface="Arial" panose="020B0604020202020204" pitchFamily="34" charset="0"/>
              <a:cs typeface="Arial" panose="020B0604020202020204" pitchFamily="34" charset="0"/>
            </a:endParaRPr>
          </a:p>
          <a:p>
            <a:pPr lvl="1"/>
            <a:r>
              <a:rPr lang="en-CA" dirty="0">
                <a:solidFill>
                  <a:schemeClr val="bg2">
                    <a:lumMod val="25000"/>
                  </a:schemeClr>
                </a:solidFill>
                <a:latin typeface="Arial" panose="020B0604020202020204" pitchFamily="34" charset="0"/>
                <a:cs typeface="Arial" panose="020B0604020202020204" pitchFamily="34" charset="0"/>
              </a:rPr>
              <a:t>impact of #activism on legislative action: </a:t>
            </a:r>
            <a:r>
              <a:rPr lang="en-CA" b="1" dirty="0">
                <a:solidFill>
                  <a:schemeClr val="bg2">
                    <a:lumMod val="25000"/>
                  </a:schemeClr>
                </a:solidFill>
                <a:latin typeface="Arial" panose="020B0604020202020204" pitchFamily="34" charset="0"/>
                <a:cs typeface="Arial" panose="020B0604020202020204" pitchFamily="34" charset="0"/>
              </a:rPr>
              <a:t>barely exists</a:t>
            </a:r>
          </a:p>
          <a:p>
            <a:r>
              <a:rPr lang="en-CA" dirty="0">
                <a:solidFill>
                  <a:schemeClr val="bg2">
                    <a:lumMod val="25000"/>
                  </a:schemeClr>
                </a:solidFill>
                <a:latin typeface="Arial" panose="020B0604020202020204" pitchFamily="34" charset="0"/>
                <a:cs typeface="Arial" panose="020B0604020202020204" pitchFamily="34" charset="0"/>
              </a:rPr>
              <a:t>Unresolved questions:</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influence legislative action within that same area?</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be used to predict where and when physical protests will take place?</a:t>
            </a:r>
          </a:p>
          <a:p>
            <a:pPr lvl="1"/>
            <a:endParaRPr lang="en-CA" dirty="0">
              <a:solidFill>
                <a:schemeClr val="bg2">
                  <a:lumMod val="25000"/>
                </a:schemeClr>
              </a:solidFill>
              <a:latin typeface="Arial" panose="020B0604020202020204" pitchFamily="34" charset="0"/>
              <a:cs typeface="Arial" panose="020B0604020202020204" pitchFamily="34" charset="0"/>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579201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551089"/>
            <a:ext cx="10515600" cy="6221186"/>
          </a:xfrm>
        </p:spPr>
        <p:txBody>
          <a:bodyPr>
            <a:normAutofit fontScale="92500" lnSpcReduction="20000"/>
          </a:bodyPr>
          <a:lstStyle/>
          <a:p>
            <a:pPr marL="0" indent="0" algn="ctr">
              <a:buNone/>
            </a:pPr>
            <a:r>
              <a:rPr lang="en-CA" sz="8600" b="1" dirty="0">
                <a:solidFill>
                  <a:schemeClr val="bg2">
                    <a:lumMod val="25000"/>
                  </a:schemeClr>
                </a:solidFill>
                <a:latin typeface="Arial" panose="020B0604020202020204" pitchFamily="34" charset="0"/>
                <a:cs typeface="Arial" panose="020B0604020202020204" pitchFamily="34" charset="0"/>
              </a:rPr>
              <a:t>Questions</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7100" b="1" dirty="0">
                <a:solidFill>
                  <a:schemeClr val="bg2">
                    <a:lumMod val="25000"/>
                  </a:schemeClr>
                </a:solidFill>
                <a:latin typeface="Arial" panose="020B0604020202020204" pitchFamily="34" charset="0"/>
                <a:cs typeface="Arial" panose="020B0604020202020204" pitchFamily="34" charset="0"/>
              </a:rPr>
              <a:t>Feedback</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6500" b="1" dirty="0">
                <a:solidFill>
                  <a:schemeClr val="bg2">
                    <a:lumMod val="25000"/>
                  </a:schemeClr>
                </a:solidFill>
                <a:latin typeface="Arial" panose="020B0604020202020204" pitchFamily="34" charset="0"/>
                <a:cs typeface="Arial" panose="020B0604020202020204" pitchFamily="34" charset="0"/>
              </a:rPr>
              <a:t>Criticism</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5200" b="1" dirty="0">
                <a:solidFill>
                  <a:schemeClr val="bg2">
                    <a:lumMod val="25000"/>
                  </a:schemeClr>
                </a:solidFill>
                <a:latin typeface="Arial" panose="020B0604020202020204" pitchFamily="34" charset="0"/>
                <a:cs typeface="Arial" panose="020B0604020202020204" pitchFamily="34" charset="0"/>
              </a:rPr>
              <a:t>Fallacies</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Advice</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endParaRPr lang="en-CA" b="1"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9232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Data Science approach</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2">
                    <a:lumMod val="25000"/>
                  </a:schemeClr>
                </a:solidFill>
                <a:latin typeface="Arial" panose="020B0604020202020204" pitchFamily="34" charset="0"/>
                <a:cs typeface="Arial" panose="020B0604020202020204" pitchFamily="34" charset="0"/>
              </a:rPr>
              <a:t>eb scraping</a:t>
            </a:r>
          </a:p>
          <a:p>
            <a:pPr lvl="1"/>
            <a:r>
              <a:rPr lang="en-CA" dirty="0">
                <a:solidFill>
                  <a:schemeClr val="bg2">
                    <a:lumMod val="25000"/>
                  </a:schemeClr>
                </a:solidFill>
                <a:latin typeface="Arial" panose="020B0604020202020204" pitchFamily="34" charset="0"/>
                <a:cs typeface="Arial" panose="020B0604020202020204" pitchFamily="34" charset="0"/>
              </a:rPr>
              <a:t>Geospatial data analysis</a:t>
            </a:r>
          </a:p>
          <a:p>
            <a:pPr lvl="1"/>
            <a:r>
              <a:rPr lang="en-CA" dirty="0">
                <a:solidFill>
                  <a:schemeClr val="bg2">
                    <a:lumMod val="25000"/>
                  </a:schemeClr>
                </a:solidFill>
                <a:latin typeface="Arial" panose="020B0604020202020204" pitchFamily="34" charset="0"/>
                <a:cs typeface="Arial" panose="020B0604020202020204" pitchFamily="34" charset="0"/>
              </a:rPr>
              <a:t>Network Analysis</a:t>
            </a:r>
          </a:p>
          <a:p>
            <a:pPr lvl="1"/>
            <a:r>
              <a:rPr lang="en-CA" dirty="0">
                <a:solidFill>
                  <a:schemeClr val="bg2">
                    <a:lumMod val="25000"/>
                  </a:schemeClr>
                </a:solidFill>
                <a:latin typeface="Arial" panose="020B0604020202020204" pitchFamily="34" charset="0"/>
                <a:cs typeface="Arial" panose="020B0604020202020204" pitchFamily="34" charset="0"/>
              </a:rPr>
              <a:t>ML (classification, regression, clustering)</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86A75BE-15DE-491C-812F-CFB5DE98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9" name="Picture 8">
            <a:extLst>
              <a:ext uri="{FF2B5EF4-FFF2-40B4-BE49-F238E27FC236}">
                <a16:creationId xmlns:a16="http://schemas.microsoft.com/office/drawing/2014/main" id="{A2F717CB-3ECD-4B1F-9DF6-69541A94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11" name="Picture 10">
            <a:extLst>
              <a:ext uri="{FF2B5EF4-FFF2-40B4-BE49-F238E27FC236}">
                <a16:creationId xmlns:a16="http://schemas.microsoft.com/office/drawing/2014/main" id="{0F7BDA8C-1433-4024-84A5-303CC763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12" name="Picture 11">
            <a:extLst>
              <a:ext uri="{FF2B5EF4-FFF2-40B4-BE49-F238E27FC236}">
                <a16:creationId xmlns:a16="http://schemas.microsoft.com/office/drawing/2014/main" id="{00F312DF-7D86-488B-8990-C4C7D571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14" name="Picture 13">
            <a:extLst>
              <a:ext uri="{FF2B5EF4-FFF2-40B4-BE49-F238E27FC236}">
                <a16:creationId xmlns:a16="http://schemas.microsoft.com/office/drawing/2014/main" id="{A5FD6941-30C9-4558-9516-20DEDFD5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3257493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Data Science approach</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2">
                    <a:lumMod val="25000"/>
                  </a:schemeClr>
                </a:solidFill>
                <a:latin typeface="Arial" panose="020B0604020202020204" pitchFamily="34" charset="0"/>
                <a:cs typeface="Arial" panose="020B0604020202020204" pitchFamily="34" charset="0"/>
              </a:rPr>
              <a:t>eb scraping</a:t>
            </a:r>
          </a:p>
          <a:p>
            <a:pPr lvl="1"/>
            <a:r>
              <a:rPr lang="en-CA" dirty="0">
                <a:solidFill>
                  <a:schemeClr val="bg2">
                    <a:lumMod val="25000"/>
                  </a:schemeClr>
                </a:solidFill>
                <a:latin typeface="Arial" panose="020B0604020202020204" pitchFamily="34" charset="0"/>
                <a:cs typeface="Arial" panose="020B0604020202020204" pitchFamily="34" charset="0"/>
              </a:rPr>
              <a:t>Geospatial data analysis</a:t>
            </a:r>
          </a:p>
          <a:p>
            <a:pPr lvl="1"/>
            <a:r>
              <a:rPr lang="en-CA" dirty="0">
                <a:solidFill>
                  <a:schemeClr val="bg2">
                    <a:lumMod val="25000"/>
                  </a:schemeClr>
                </a:solidFill>
                <a:latin typeface="Arial" panose="020B0604020202020204" pitchFamily="34" charset="0"/>
                <a:cs typeface="Arial" panose="020B0604020202020204" pitchFamily="34" charset="0"/>
              </a:rPr>
              <a:t>Network Analysis</a:t>
            </a:r>
          </a:p>
          <a:p>
            <a:pPr lvl="1"/>
            <a:r>
              <a:rPr lang="en-CA" dirty="0">
                <a:solidFill>
                  <a:schemeClr val="bg2">
                    <a:lumMod val="25000"/>
                  </a:schemeClr>
                </a:solidFill>
                <a:latin typeface="Arial" panose="020B0604020202020204" pitchFamily="34" charset="0"/>
                <a:cs typeface="Arial" panose="020B0604020202020204" pitchFamily="34" charset="0"/>
              </a:rPr>
              <a:t>ML (classification, regression, clustering)</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cxnSp>
        <p:nvCxnSpPr>
          <p:cNvPr id="15" name="Connector: Curved 14">
            <a:extLst>
              <a:ext uri="{FF2B5EF4-FFF2-40B4-BE49-F238E27FC236}">
                <a16:creationId xmlns:a16="http://schemas.microsoft.com/office/drawing/2014/main" id="{8862AD43-1807-43ED-A60F-27AF8F23F437}"/>
              </a:ext>
            </a:extLst>
          </p:cNvPr>
          <p:cNvCxnSpPr>
            <a:cxnSpLocks/>
            <a:stCxn id="17" idx="3"/>
            <a:endCxn id="17" idx="1"/>
          </p:cNvCxnSpPr>
          <p:nvPr/>
        </p:nvCxnSpPr>
        <p:spPr>
          <a:xfrm rot="5400000" flipH="1">
            <a:off x="926572" y="5151098"/>
            <a:ext cx="1740405" cy="12700"/>
          </a:xfrm>
          <a:prstGeom prst="curvedConnector5">
            <a:avLst>
              <a:gd name="adj1" fmla="val -13135"/>
              <a:gd name="adj2" fmla="val 8376693"/>
              <a:gd name="adj3" fmla="val 105629"/>
            </a:avLst>
          </a:prstGeom>
          <a:ln w="317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A33D9CA9-8D00-4A4F-936D-FBE1B0C7D18D}"/>
              </a:ext>
            </a:extLst>
          </p:cNvPr>
          <p:cNvCxnSpPr>
            <a:cxnSpLocks/>
            <a:stCxn id="17" idx="7"/>
            <a:endCxn id="17" idx="5"/>
          </p:cNvCxnSpPr>
          <p:nvPr/>
        </p:nvCxnSpPr>
        <p:spPr>
          <a:xfrm rot="16200000" flipH="1">
            <a:off x="5072083" y="5151097"/>
            <a:ext cx="1740405" cy="12700"/>
          </a:xfrm>
          <a:prstGeom prst="curvedConnector5">
            <a:avLst>
              <a:gd name="adj1" fmla="val 7036"/>
              <a:gd name="adj2" fmla="val 12691433"/>
              <a:gd name="adj3" fmla="val 113135"/>
            </a:avLst>
          </a:prstGeom>
          <a:ln w="317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8338B22-451A-40E6-AABD-D7BD893B003C}"/>
              </a:ext>
            </a:extLst>
          </p:cNvPr>
          <p:cNvSpPr txBox="1"/>
          <p:nvPr/>
        </p:nvSpPr>
        <p:spPr>
          <a:xfrm>
            <a:off x="7600674" y="5215216"/>
            <a:ext cx="2595563" cy="369332"/>
          </a:xfrm>
          <a:prstGeom prst="rect">
            <a:avLst/>
          </a:prstGeom>
          <a:noFill/>
        </p:spPr>
        <p:txBody>
          <a:bodyPr wrap="square" rtlCol="0">
            <a:spAutoFit/>
          </a:bodyPr>
          <a:lstStyle/>
          <a:p>
            <a:r>
              <a:rPr lang="en-CA" b="1" dirty="0">
                <a:solidFill>
                  <a:schemeClr val="accent4"/>
                </a:solidFill>
                <a:latin typeface="Arial" panose="020B0604020202020204" pitchFamily="34" charset="0"/>
                <a:cs typeface="Arial" panose="020B0604020202020204" pitchFamily="34" charset="0"/>
              </a:rPr>
              <a:t>iterative process</a:t>
            </a:r>
          </a:p>
        </p:txBody>
      </p:sp>
      <p:pic>
        <p:nvPicPr>
          <p:cNvPr id="8" name="Picture 7">
            <a:extLst>
              <a:ext uri="{FF2B5EF4-FFF2-40B4-BE49-F238E27FC236}">
                <a16:creationId xmlns:a16="http://schemas.microsoft.com/office/drawing/2014/main" id="{486A75BE-15DE-491C-812F-CFB5DE98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9" name="Picture 8">
            <a:extLst>
              <a:ext uri="{FF2B5EF4-FFF2-40B4-BE49-F238E27FC236}">
                <a16:creationId xmlns:a16="http://schemas.microsoft.com/office/drawing/2014/main" id="{A2F717CB-3ECD-4B1F-9DF6-69541A94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11" name="Picture 10">
            <a:extLst>
              <a:ext uri="{FF2B5EF4-FFF2-40B4-BE49-F238E27FC236}">
                <a16:creationId xmlns:a16="http://schemas.microsoft.com/office/drawing/2014/main" id="{0F7BDA8C-1433-4024-84A5-303CC763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12" name="Picture 11">
            <a:extLst>
              <a:ext uri="{FF2B5EF4-FFF2-40B4-BE49-F238E27FC236}">
                <a16:creationId xmlns:a16="http://schemas.microsoft.com/office/drawing/2014/main" id="{00F312DF-7D86-488B-8990-C4C7D571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14" name="Picture 13">
            <a:extLst>
              <a:ext uri="{FF2B5EF4-FFF2-40B4-BE49-F238E27FC236}">
                <a16:creationId xmlns:a16="http://schemas.microsoft.com/office/drawing/2014/main" id="{A5FD6941-30C9-4558-9516-20DEDFD5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35729089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8A71D-D9DB-434E-81E7-BF9D0208016E}"/>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1DDEA43-16DC-427F-BA47-926E774E54DD}"/>
              </a:ext>
            </a:extLst>
          </p:cNvPr>
          <p:cNvSpPr>
            <a:spLocks noGrp="1"/>
          </p:cNvSpPr>
          <p:nvPr>
            <p:ph idx="1"/>
          </p:nvPr>
        </p:nvSpPr>
        <p:spPr/>
        <p:txBody>
          <a:bodyPr>
            <a:normAutofit fontScale="40000" lnSpcReduction="20000"/>
          </a:bodyPr>
          <a:lstStyle/>
          <a:p>
            <a:r>
              <a:rPr lang="en-CA" dirty="0" err="1"/>
              <a:t>Trivik</a:t>
            </a:r>
            <a:r>
              <a:rPr lang="en-CA" dirty="0"/>
              <a:t>:</a:t>
            </a:r>
          </a:p>
          <a:p>
            <a:r>
              <a:rPr lang="en-CA" dirty="0"/>
              <a:t>Logistical comment: </a:t>
            </a:r>
          </a:p>
          <a:p>
            <a:r>
              <a:rPr lang="en-CA" dirty="0"/>
              <a:t>present each question in order</a:t>
            </a:r>
          </a:p>
          <a:p>
            <a:r>
              <a:rPr lang="en-CA" dirty="0"/>
              <a:t>seek out social scientist to interpret results</a:t>
            </a:r>
          </a:p>
          <a:p>
            <a:r>
              <a:rPr lang="en-CA" dirty="0"/>
              <a:t>Who the actors are in terms of characteristics: less about the personal name</a:t>
            </a:r>
          </a:p>
          <a:p>
            <a:r>
              <a:rPr lang="en-CA" dirty="0"/>
              <a:t>Social science literature that suggests </a:t>
            </a:r>
            <a:r>
              <a:rPr lang="en-CA"/>
              <a:t>relationships through</a:t>
            </a:r>
          </a:p>
          <a:p>
            <a:endParaRPr lang="en-CA" dirty="0"/>
          </a:p>
          <a:p>
            <a:r>
              <a:rPr lang="en-CA" dirty="0" err="1"/>
              <a:t>Martijn</a:t>
            </a:r>
            <a:r>
              <a:rPr lang="en-CA" dirty="0"/>
              <a:t>:</a:t>
            </a:r>
          </a:p>
          <a:p>
            <a:r>
              <a:rPr lang="en-CA" dirty="0"/>
              <a:t>Granger causality assumes that there is two variables at play: does it really make sense?</a:t>
            </a:r>
          </a:p>
          <a:p>
            <a:r>
              <a:rPr lang="en-CA" dirty="0"/>
              <a:t>I want to challenge you a bit more in critically reflecting in what all does this mean</a:t>
            </a:r>
          </a:p>
          <a:p>
            <a:r>
              <a:rPr lang="en-CA" dirty="0"/>
              <a:t>Focus on SQ2+3 finish analysis and discussion</a:t>
            </a:r>
          </a:p>
          <a:p>
            <a:r>
              <a:rPr lang="en-CA" dirty="0"/>
              <a:t>Network: </a:t>
            </a:r>
          </a:p>
          <a:p>
            <a:r>
              <a:rPr lang="en-CA" dirty="0"/>
              <a:t>Normalize network using entropy</a:t>
            </a:r>
          </a:p>
          <a:p>
            <a:r>
              <a:rPr lang="en-CA" dirty="0"/>
              <a:t>Specific metrics that look at influence of people</a:t>
            </a:r>
          </a:p>
          <a:p>
            <a:endParaRPr lang="en-CA" dirty="0"/>
          </a:p>
          <a:p>
            <a:r>
              <a:rPr lang="en-CA" dirty="0"/>
              <a:t>Greenlight: readable from A-Z but not fully complete </a:t>
            </a:r>
          </a:p>
          <a:p>
            <a:r>
              <a:rPr lang="en-CA" dirty="0"/>
              <a:t>Chap 4 (most stuff in appendix)</a:t>
            </a:r>
          </a:p>
          <a:p>
            <a:endParaRPr lang="en-CA" dirty="0"/>
          </a:p>
        </p:txBody>
      </p:sp>
    </p:spTree>
    <p:extLst>
      <p:ext uri="{BB962C8B-B14F-4D97-AF65-F5344CB8AC3E}">
        <p14:creationId xmlns:p14="http://schemas.microsoft.com/office/powerpoint/2010/main" val="3363085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Knowledge Gap</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p:txBody>
          <a:bodyPr>
            <a:normAutofit fontScale="850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Theoretical and anecdotal evidence that #activism can have real political consequences </a:t>
            </a:r>
            <a:r>
              <a:rPr kumimoji="0" lang="en-CA" sz="26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BUT</a:t>
            </a:r>
            <a:endPar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Lack of </a:t>
            </a:r>
            <a:r>
              <a:rPr kumimoji="0" lang="en-CA" sz="26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empirical </a:t>
            </a: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evidence supporting this understanding through quantitative analysis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Existing research: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impact of #activism on physical protest: </a:t>
            </a:r>
            <a:r>
              <a:rPr kumimoji="0" lang="en-CA" sz="22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disagreement</a:t>
            </a:r>
            <a:endPar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impact of #activism on legislative action: </a:t>
            </a:r>
            <a:r>
              <a:rPr kumimoji="0" lang="en-CA" sz="22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barely exists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Unresolved questions: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can social media activity in a specific geographical area influence legislative action within that same area?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can social media activity in a specific geographical be used to predict where and when physical protests will take place?</a:t>
            </a:r>
          </a:p>
          <a:p>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Geolocated social media data  </a:t>
            </a:r>
            <a:r>
              <a:rPr lang="en-CA" dirty="0">
                <a:solidFill>
                  <a:schemeClr val="bg2">
                    <a:lumMod val="25000"/>
                  </a:schemeClr>
                </a:solidFill>
                <a:latin typeface="Arial" panose="020B0604020202020204" pitchFamily="34" charset="0"/>
                <a:cs typeface="Arial" panose="020B0604020202020204" pitchFamily="34" charset="0"/>
              </a:rPr>
              <a:t>relationship between hashtag activism and political processes (i.e. physical protest, legislative action)</a:t>
            </a:r>
          </a:p>
          <a:p>
            <a:endParaRPr lang="en-CA" dirty="0">
              <a:solidFill>
                <a:schemeClr val="bg2">
                  <a:lumMod val="25000"/>
                </a:schemeClr>
              </a:solidFill>
              <a:latin typeface="Arial" panose="020B0604020202020204" pitchFamily="34" charset="0"/>
              <a:cs typeface="Arial" panose="020B0604020202020204" pitchFamily="34" charset="0"/>
            </a:endParaRPr>
          </a:p>
          <a:p>
            <a:pPr lvl="1"/>
            <a:endParaRPr lang="en-CA" dirty="0">
              <a:solidFill>
                <a:schemeClr val="bg2">
                  <a:lumMod val="25000"/>
                </a:schemeClr>
              </a:solidFill>
              <a:latin typeface="Arial" panose="020B0604020202020204" pitchFamily="34" charset="0"/>
              <a:cs typeface="Arial" panose="020B0604020202020204" pitchFamily="34" charset="0"/>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74173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39" name="Oval 38">
            <a:extLst>
              <a:ext uri="{FF2B5EF4-FFF2-40B4-BE49-F238E27FC236}">
                <a16:creationId xmlns:a16="http://schemas.microsoft.com/office/drawing/2014/main" id="{DC413078-6E37-42D3-91B2-B173BA5B89B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40" name="Oval 39">
            <a:extLst>
              <a:ext uri="{FF2B5EF4-FFF2-40B4-BE49-F238E27FC236}">
                <a16:creationId xmlns:a16="http://schemas.microsoft.com/office/drawing/2014/main" id="{28C848C3-6ED0-4118-9233-F4F6B9C2E877}"/>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41" name="Oval 40">
            <a:extLst>
              <a:ext uri="{FF2B5EF4-FFF2-40B4-BE49-F238E27FC236}">
                <a16:creationId xmlns:a16="http://schemas.microsoft.com/office/drawing/2014/main" id="{29FBFFF8-5A36-463B-A9C9-E9715A767F60}"/>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42" name="Oval 41">
            <a:extLst>
              <a:ext uri="{FF2B5EF4-FFF2-40B4-BE49-F238E27FC236}">
                <a16:creationId xmlns:a16="http://schemas.microsoft.com/office/drawing/2014/main" id="{1285CD4C-8159-4B36-878A-FBC5D10FF8B7}"/>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43" name="Oval 42">
            <a:extLst>
              <a:ext uri="{FF2B5EF4-FFF2-40B4-BE49-F238E27FC236}">
                <a16:creationId xmlns:a16="http://schemas.microsoft.com/office/drawing/2014/main" id="{F7833E48-2489-44F8-B523-01535E0B516C}"/>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45" name="Connector: Curved 44">
            <a:extLst>
              <a:ext uri="{FF2B5EF4-FFF2-40B4-BE49-F238E27FC236}">
                <a16:creationId xmlns:a16="http://schemas.microsoft.com/office/drawing/2014/main" id="{07E61AFC-59DC-4359-822E-9398A23828AA}"/>
              </a:ext>
            </a:extLst>
          </p:cNvPr>
          <p:cNvCxnSpPr>
            <a:cxnSpLocks/>
            <a:stCxn id="43" idx="2"/>
            <a:endCxn id="4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43EA11F-99C3-467A-9DDB-D447849F6F09}"/>
              </a:ext>
            </a:extLst>
          </p:cNvPr>
          <p:cNvCxnSpPr>
            <a:cxnSpLocks/>
            <a:stCxn id="43" idx="0"/>
            <a:endCxn id="4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3D4B9D3-E6F3-403F-B657-72E50A187E09}"/>
              </a:ext>
            </a:extLst>
          </p:cNvPr>
          <p:cNvCxnSpPr>
            <a:cxnSpLocks/>
            <a:stCxn id="43" idx="6"/>
            <a:endCxn id="3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3535B34-51DA-485D-9D15-F135C2C2B7FD}"/>
              </a:ext>
            </a:extLst>
          </p:cNvPr>
          <p:cNvCxnSpPr>
            <a:cxnSpLocks/>
            <a:stCxn id="41" idx="0"/>
            <a:endCxn id="4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C87EBA4-AA05-48F9-B334-4B90F55A17E4}"/>
              </a:ext>
            </a:extLst>
          </p:cNvPr>
          <p:cNvCxnSpPr>
            <a:cxnSpLocks/>
            <a:stCxn id="39" idx="0"/>
            <a:endCxn id="4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03868EA-9A21-4655-8E2C-D2DD5075A425}"/>
              </a:ext>
            </a:extLst>
          </p:cNvPr>
          <p:cNvCxnSpPr>
            <a:cxnSpLocks/>
            <a:stCxn id="40" idx="0"/>
            <a:endCxn id="4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DA104B34-0B9F-4B01-B4A4-2279660F42D2}"/>
              </a:ext>
            </a:extLst>
          </p:cNvPr>
          <p:cNvCxnSpPr>
            <a:cxnSpLocks/>
            <a:stCxn id="41" idx="7"/>
            <a:endCxn id="3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CFDCB62-2564-4994-B506-8AC50C2F866F}"/>
              </a:ext>
            </a:extLst>
          </p:cNvPr>
          <p:cNvCxnSpPr>
            <a:cxnSpLocks/>
            <a:stCxn id="39" idx="3"/>
            <a:endCxn id="4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6A01DF72-A1BB-41FC-896A-86C2900E9880}"/>
              </a:ext>
            </a:extLst>
          </p:cNvPr>
          <p:cNvCxnSpPr>
            <a:cxnSpLocks/>
            <a:stCxn id="40" idx="7"/>
            <a:endCxn id="4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197B582-BF31-4963-8EB8-7665DDF92332}"/>
              </a:ext>
            </a:extLst>
          </p:cNvPr>
          <p:cNvCxnSpPr>
            <a:cxnSpLocks/>
            <a:stCxn id="41" idx="3"/>
            <a:endCxn id="4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52A3384-3FB5-4E39-ADE8-DB3A9DAFEF5F}"/>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7" name="Connector: Curved 56">
            <a:extLst>
              <a:ext uri="{FF2B5EF4-FFF2-40B4-BE49-F238E27FC236}">
                <a16:creationId xmlns:a16="http://schemas.microsoft.com/office/drawing/2014/main" id="{8BE1027B-E229-4CE9-8E2B-6FC5FBEAD834}"/>
              </a:ext>
            </a:extLst>
          </p:cNvPr>
          <p:cNvCxnSpPr>
            <a:cxnSpLocks/>
            <a:stCxn id="5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Icon&#10;&#10;Description automatically generated">
            <a:extLst>
              <a:ext uri="{FF2B5EF4-FFF2-40B4-BE49-F238E27FC236}">
                <a16:creationId xmlns:a16="http://schemas.microsoft.com/office/drawing/2014/main" id="{0B3A8499-F42D-470F-9509-3F609470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9" name="Picture 58" descr="Icon&#10;&#10;Description automatically generated">
            <a:extLst>
              <a:ext uri="{FF2B5EF4-FFF2-40B4-BE49-F238E27FC236}">
                <a16:creationId xmlns:a16="http://schemas.microsoft.com/office/drawing/2014/main" id="{B7ECBA84-0CFF-4C2D-A296-8E59E0F96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960811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912C5E87-CB8A-4EB6-9DF9-90164F54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983755" y="404258"/>
            <a:ext cx="7775429" cy="6051730"/>
          </a:xfrm>
          <a:custGeom>
            <a:avLst/>
            <a:gdLst>
              <a:gd name="connsiteX0" fmla="*/ 6757888 w 7775429"/>
              <a:gd name="connsiteY0" fmla="*/ 3123835 h 6051730"/>
              <a:gd name="connsiteX1" fmla="*/ 5223007 w 7775429"/>
              <a:gd name="connsiteY1" fmla="*/ 3123835 h 6051730"/>
              <a:gd name="connsiteX2" fmla="*/ 5003739 w 7775429"/>
              <a:gd name="connsiteY2" fmla="*/ 3001951 h 6051730"/>
              <a:gd name="connsiteX3" fmla="*/ 4236300 w 7775429"/>
              <a:gd name="connsiteY3" fmla="*/ 1688315 h 6051730"/>
              <a:gd name="connsiteX4" fmla="*/ 4236300 w 7775429"/>
              <a:gd name="connsiteY4" fmla="*/ 1435519 h 6051730"/>
              <a:gd name="connsiteX5" fmla="*/ 5003739 w 7775429"/>
              <a:gd name="connsiteY5" fmla="*/ 121884 h 6051730"/>
              <a:gd name="connsiteX6" fmla="*/ 5223007 w 7775429"/>
              <a:gd name="connsiteY6" fmla="*/ 0 h 6051730"/>
              <a:gd name="connsiteX7" fmla="*/ 6757888 w 7775429"/>
              <a:gd name="connsiteY7" fmla="*/ 0 h 6051730"/>
              <a:gd name="connsiteX8" fmla="*/ 6977155 w 7775429"/>
              <a:gd name="connsiteY8" fmla="*/ 121884 h 6051730"/>
              <a:gd name="connsiteX9" fmla="*/ 7744595 w 7775429"/>
              <a:gd name="connsiteY9" fmla="*/ 1435519 h 6051730"/>
              <a:gd name="connsiteX10" fmla="*/ 7744595 w 7775429"/>
              <a:gd name="connsiteY10" fmla="*/ 1688315 h 6051730"/>
              <a:gd name="connsiteX11" fmla="*/ 6977155 w 7775429"/>
              <a:gd name="connsiteY11" fmla="*/ 3001951 h 6051730"/>
              <a:gd name="connsiteX12" fmla="*/ 6757888 w 7775429"/>
              <a:gd name="connsiteY12" fmla="*/ 3123835 h 6051730"/>
              <a:gd name="connsiteX13" fmla="*/ 3556238 w 7775429"/>
              <a:gd name="connsiteY13" fmla="*/ 5503115 h 6051730"/>
              <a:gd name="connsiteX14" fmla="*/ 3291436 w 7775429"/>
              <a:gd name="connsiteY14" fmla="*/ 5503115 h 6051730"/>
              <a:gd name="connsiteX15" fmla="*/ 3260544 w 7775429"/>
              <a:gd name="connsiteY15" fmla="*/ 5503115 h 6051730"/>
              <a:gd name="connsiteX16" fmla="*/ 3231067 w 7775429"/>
              <a:gd name="connsiteY16" fmla="*/ 5452355 h 6051730"/>
              <a:gd name="connsiteX17" fmla="*/ 3086688 w 7775429"/>
              <a:gd name="connsiteY17" fmla="*/ 5203722 h 6051730"/>
              <a:gd name="connsiteX18" fmla="*/ 3086688 w 7775429"/>
              <a:gd name="connsiteY18" fmla="*/ 5064553 h 6051730"/>
              <a:gd name="connsiteX19" fmla="*/ 3481893 w 7775429"/>
              <a:gd name="connsiteY19" fmla="*/ 4383983 h 6051730"/>
              <a:gd name="connsiteX20" fmla="*/ 3602840 w 7775429"/>
              <a:gd name="connsiteY20" fmla="*/ 4312701 h 6051730"/>
              <a:gd name="connsiteX21" fmla="*/ 4391548 w 7775429"/>
              <a:gd name="connsiteY21" fmla="*/ 4312701 h 6051730"/>
              <a:gd name="connsiteX22" fmla="*/ 4428679 w 7775429"/>
              <a:gd name="connsiteY22" fmla="*/ 4317633 h 6051730"/>
              <a:gd name="connsiteX23" fmla="*/ 4454216 w 7775429"/>
              <a:gd name="connsiteY23" fmla="*/ 4328340 h 6051730"/>
              <a:gd name="connsiteX24" fmla="*/ 4438609 w 7775429"/>
              <a:gd name="connsiteY24" fmla="*/ 4355333 h 6051730"/>
              <a:gd name="connsiteX25" fmla="*/ 3885668 w 7775429"/>
              <a:gd name="connsiteY25" fmla="*/ 5311656 h 6051730"/>
              <a:gd name="connsiteX26" fmla="*/ 3556238 w 7775429"/>
              <a:gd name="connsiteY26" fmla="*/ 5503115 h 6051730"/>
              <a:gd name="connsiteX27" fmla="*/ 4438254 w 7775429"/>
              <a:gd name="connsiteY27" fmla="*/ 6051730 h 6051730"/>
              <a:gd name="connsiteX28" fmla="*/ 3548595 w 7775429"/>
              <a:gd name="connsiteY28" fmla="*/ 6051730 h 6051730"/>
              <a:gd name="connsiteX29" fmla="*/ 3412169 w 7775429"/>
              <a:gd name="connsiteY29" fmla="*/ 5971324 h 6051730"/>
              <a:gd name="connsiteX30" fmla="*/ 3173058 w 7775429"/>
              <a:gd name="connsiteY30" fmla="*/ 5559560 h 6051730"/>
              <a:gd name="connsiteX31" fmla="*/ 3146046 w 7775429"/>
              <a:gd name="connsiteY31" fmla="*/ 5513043 h 6051730"/>
              <a:gd name="connsiteX32" fmla="*/ 3167300 w 7775429"/>
              <a:gd name="connsiteY32" fmla="*/ 5513043 h 6051730"/>
              <a:gd name="connsiteX33" fmla="*/ 3267756 w 7775429"/>
              <a:gd name="connsiteY33" fmla="*/ 5513043 h 6051730"/>
              <a:gd name="connsiteX34" fmla="*/ 3311396 w 7775429"/>
              <a:gd name="connsiteY34" fmla="*/ 5588194 h 6051730"/>
              <a:gd name="connsiteX35" fmla="*/ 3478124 w 7775429"/>
              <a:gd name="connsiteY35" fmla="*/ 5875309 h 6051730"/>
              <a:gd name="connsiteX36" fmla="*/ 3599071 w 7775429"/>
              <a:gd name="connsiteY36" fmla="*/ 5946592 h 6051730"/>
              <a:gd name="connsiteX37" fmla="*/ 4387779 w 7775429"/>
              <a:gd name="connsiteY37" fmla="*/ 5946592 h 6051730"/>
              <a:gd name="connsiteX38" fmla="*/ 4510428 w 7775429"/>
              <a:gd name="connsiteY38" fmla="*/ 5875309 h 6051730"/>
              <a:gd name="connsiteX39" fmla="*/ 4903930 w 7775429"/>
              <a:gd name="connsiteY39" fmla="*/ 5194740 h 6051730"/>
              <a:gd name="connsiteX40" fmla="*/ 4903930 w 7775429"/>
              <a:gd name="connsiteY40" fmla="*/ 5055570 h 6051730"/>
              <a:gd name="connsiteX41" fmla="*/ 4510428 w 7775429"/>
              <a:gd name="connsiteY41" fmla="*/ 4375000 h 6051730"/>
              <a:gd name="connsiteX42" fmla="*/ 4458686 w 7775429"/>
              <a:gd name="connsiteY42" fmla="*/ 4322811 h 6051730"/>
              <a:gd name="connsiteX43" fmla="*/ 4452698 w 7775429"/>
              <a:gd name="connsiteY43" fmla="*/ 4320302 h 6051730"/>
              <a:gd name="connsiteX44" fmla="*/ 4484794 w 7775429"/>
              <a:gd name="connsiteY44" fmla="*/ 4264792 h 6051730"/>
              <a:gd name="connsiteX45" fmla="*/ 4508664 w 7775429"/>
              <a:gd name="connsiteY45" fmla="*/ 4223507 h 6051730"/>
              <a:gd name="connsiteX46" fmla="*/ 4483907 w 7775429"/>
              <a:gd name="connsiteY46" fmla="*/ 4213126 h 6051730"/>
              <a:gd name="connsiteX47" fmla="*/ 4442024 w 7775429"/>
              <a:gd name="connsiteY47" fmla="*/ 4207562 h 6051730"/>
              <a:gd name="connsiteX48" fmla="*/ 3552365 w 7775429"/>
              <a:gd name="connsiteY48" fmla="*/ 4207562 h 6051730"/>
              <a:gd name="connsiteX49" fmla="*/ 3415938 w 7775429"/>
              <a:gd name="connsiteY49" fmla="*/ 4287967 h 6051730"/>
              <a:gd name="connsiteX50" fmla="*/ 2970149 w 7775429"/>
              <a:gd name="connsiteY50" fmla="*/ 5055647 h 6051730"/>
              <a:gd name="connsiteX51" fmla="*/ 2970149 w 7775429"/>
              <a:gd name="connsiteY51" fmla="*/ 5212628 h 6051730"/>
              <a:gd name="connsiteX52" fmla="*/ 3117294 w 7775429"/>
              <a:gd name="connsiteY52" fmla="*/ 5466022 h 6051730"/>
              <a:gd name="connsiteX53" fmla="*/ 3138834 w 7775429"/>
              <a:gd name="connsiteY53" fmla="*/ 5503115 h 6051730"/>
              <a:gd name="connsiteX54" fmla="*/ 3039048 w 7775429"/>
              <a:gd name="connsiteY54" fmla="*/ 5503115 h 6051730"/>
              <a:gd name="connsiteX55" fmla="*/ 1437823 w 7775429"/>
              <a:gd name="connsiteY55" fmla="*/ 5503115 h 6051730"/>
              <a:gd name="connsiteX56" fmla="*/ 1112968 w 7775429"/>
              <a:gd name="connsiteY56" fmla="*/ 5311656 h 6051730"/>
              <a:gd name="connsiteX57" fmla="*/ 51474 w 7775429"/>
              <a:gd name="connsiteY57" fmla="*/ 3483691 h 6051730"/>
              <a:gd name="connsiteX58" fmla="*/ 51474 w 7775429"/>
              <a:gd name="connsiteY58" fmla="*/ 3109892 h 6051730"/>
              <a:gd name="connsiteX59" fmla="*/ 1112968 w 7775429"/>
              <a:gd name="connsiteY59" fmla="*/ 1281925 h 6051730"/>
              <a:gd name="connsiteX60" fmla="*/ 1437823 w 7775429"/>
              <a:gd name="connsiteY60" fmla="*/ 1090467 h 6051730"/>
              <a:gd name="connsiteX61" fmla="*/ 3556238 w 7775429"/>
              <a:gd name="connsiteY61" fmla="*/ 1090467 h 6051730"/>
              <a:gd name="connsiteX62" fmla="*/ 3885668 w 7775429"/>
              <a:gd name="connsiteY62" fmla="*/ 1281925 h 6051730"/>
              <a:gd name="connsiteX63" fmla="*/ 4942588 w 7775429"/>
              <a:gd name="connsiteY63" fmla="*/ 3109892 h 6051730"/>
              <a:gd name="connsiteX64" fmla="*/ 4942588 w 7775429"/>
              <a:gd name="connsiteY64" fmla="*/ 3483691 h 6051730"/>
              <a:gd name="connsiteX65" fmla="*/ 4550147 w 7775429"/>
              <a:gd name="connsiteY65" fmla="*/ 4162428 h 6051730"/>
              <a:gd name="connsiteX66" fmla="*/ 4517072 w 7775429"/>
              <a:gd name="connsiteY66" fmla="*/ 4219628 h 6051730"/>
              <a:gd name="connsiteX67" fmla="*/ 4518236 w 7775429"/>
              <a:gd name="connsiteY67" fmla="*/ 4220116 h 6051730"/>
              <a:gd name="connsiteX68" fmla="*/ 4576603 w 7775429"/>
              <a:gd name="connsiteY68" fmla="*/ 4278984 h 6051730"/>
              <a:gd name="connsiteX69" fmla="*/ 5020470 w 7775429"/>
              <a:gd name="connsiteY69" fmla="*/ 5046664 h 6051730"/>
              <a:gd name="connsiteX70" fmla="*/ 5020470 w 7775429"/>
              <a:gd name="connsiteY70" fmla="*/ 5203646 h 6051730"/>
              <a:gd name="connsiteX71" fmla="*/ 4576603 w 7775429"/>
              <a:gd name="connsiteY71" fmla="*/ 5971324 h 6051730"/>
              <a:gd name="connsiteX72" fmla="*/ 4438254 w 7775429"/>
              <a:gd name="connsiteY72" fmla="*/ 6051730 h 605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775429" h="6051730">
                <a:moveTo>
                  <a:pt x="6757888" y="3123835"/>
                </a:moveTo>
                <a:cubicBezTo>
                  <a:pt x="5223007" y="3123835"/>
                  <a:pt x="5223007" y="3123835"/>
                  <a:pt x="5223007" y="3123835"/>
                </a:cubicBezTo>
                <a:cubicBezTo>
                  <a:pt x="5145351" y="3123835"/>
                  <a:pt x="5044851" y="3069664"/>
                  <a:pt x="5003739" y="3001951"/>
                </a:cubicBezTo>
                <a:cubicBezTo>
                  <a:pt x="4236300" y="1688315"/>
                  <a:pt x="4236300" y="1688315"/>
                  <a:pt x="4236300" y="1688315"/>
                </a:cubicBezTo>
                <a:cubicBezTo>
                  <a:pt x="4199755" y="1616088"/>
                  <a:pt x="4199755" y="1507747"/>
                  <a:pt x="4236300" y="1435519"/>
                </a:cubicBezTo>
                <a:cubicBezTo>
                  <a:pt x="5003739" y="121884"/>
                  <a:pt x="5003739" y="121884"/>
                  <a:pt x="5003739" y="121884"/>
                </a:cubicBezTo>
                <a:cubicBezTo>
                  <a:pt x="5044851" y="54170"/>
                  <a:pt x="5145351" y="0"/>
                  <a:pt x="5223007" y="0"/>
                </a:cubicBezTo>
                <a:lnTo>
                  <a:pt x="6757888" y="0"/>
                </a:lnTo>
                <a:cubicBezTo>
                  <a:pt x="6840113" y="0"/>
                  <a:pt x="6940611" y="54170"/>
                  <a:pt x="6977155" y="121884"/>
                </a:cubicBezTo>
                <a:cubicBezTo>
                  <a:pt x="7744595" y="1435519"/>
                  <a:pt x="7744595" y="1435519"/>
                  <a:pt x="7744595" y="1435519"/>
                </a:cubicBezTo>
                <a:cubicBezTo>
                  <a:pt x="7785708" y="1507747"/>
                  <a:pt x="7785708" y="1616088"/>
                  <a:pt x="7744595" y="1688315"/>
                </a:cubicBezTo>
                <a:cubicBezTo>
                  <a:pt x="6977155" y="3001951"/>
                  <a:pt x="6977155" y="3001951"/>
                  <a:pt x="6977155" y="3001951"/>
                </a:cubicBezTo>
                <a:cubicBezTo>
                  <a:pt x="6940611" y="3069664"/>
                  <a:pt x="6840113" y="3123835"/>
                  <a:pt x="6757888" y="3123835"/>
                </a:cubicBezTo>
                <a:close/>
                <a:moveTo>
                  <a:pt x="3556238" y="5503115"/>
                </a:moveTo>
                <a:cubicBezTo>
                  <a:pt x="3556238" y="5503115"/>
                  <a:pt x="3556238" y="5503115"/>
                  <a:pt x="3291436" y="5503115"/>
                </a:cubicBezTo>
                <a:lnTo>
                  <a:pt x="3260544" y="5503115"/>
                </a:lnTo>
                <a:lnTo>
                  <a:pt x="3231067" y="5452355"/>
                </a:lnTo>
                <a:cubicBezTo>
                  <a:pt x="3190023" y="5381674"/>
                  <a:pt x="3142263" y="5299428"/>
                  <a:pt x="3086688" y="5203722"/>
                </a:cubicBezTo>
                <a:cubicBezTo>
                  <a:pt x="3061136" y="5161292"/>
                  <a:pt x="3061136" y="5106983"/>
                  <a:pt x="3086688" y="5064553"/>
                </a:cubicBezTo>
                <a:cubicBezTo>
                  <a:pt x="3086688" y="5064553"/>
                  <a:pt x="3086688" y="5064553"/>
                  <a:pt x="3481893" y="4383983"/>
                </a:cubicBezTo>
                <a:cubicBezTo>
                  <a:pt x="3505743" y="4339856"/>
                  <a:pt x="3553439" y="4312701"/>
                  <a:pt x="3602840" y="4312701"/>
                </a:cubicBezTo>
                <a:cubicBezTo>
                  <a:pt x="3602840" y="4312701"/>
                  <a:pt x="3602840" y="4312701"/>
                  <a:pt x="4391548" y="4312701"/>
                </a:cubicBezTo>
                <a:cubicBezTo>
                  <a:pt x="4404323" y="4312701"/>
                  <a:pt x="4416781" y="4314398"/>
                  <a:pt x="4428679" y="4317633"/>
                </a:cubicBezTo>
                <a:lnTo>
                  <a:pt x="4454216" y="4328340"/>
                </a:lnTo>
                <a:lnTo>
                  <a:pt x="4438609" y="4355333"/>
                </a:lnTo>
                <a:cubicBezTo>
                  <a:pt x="4297495" y="4599392"/>
                  <a:pt x="4116869" y="4911789"/>
                  <a:pt x="3885668" y="5311656"/>
                </a:cubicBezTo>
                <a:cubicBezTo>
                  <a:pt x="3817038" y="5430178"/>
                  <a:pt x="3693500" y="5503115"/>
                  <a:pt x="3556238" y="5503115"/>
                </a:cubicBezTo>
                <a:close/>
                <a:moveTo>
                  <a:pt x="4438254" y="6051730"/>
                </a:moveTo>
                <a:cubicBezTo>
                  <a:pt x="4438254" y="6051730"/>
                  <a:pt x="4438254" y="6051730"/>
                  <a:pt x="3548595" y="6051730"/>
                </a:cubicBezTo>
                <a:cubicBezTo>
                  <a:pt x="3492871" y="6051730"/>
                  <a:pt x="3439071" y="6021098"/>
                  <a:pt x="3412169" y="5971324"/>
                </a:cubicBezTo>
                <a:cubicBezTo>
                  <a:pt x="3412169" y="5971324"/>
                  <a:pt x="3412169" y="5971324"/>
                  <a:pt x="3173058" y="5559560"/>
                </a:cubicBezTo>
                <a:lnTo>
                  <a:pt x="3146046" y="5513043"/>
                </a:lnTo>
                <a:lnTo>
                  <a:pt x="3167300" y="5513043"/>
                </a:lnTo>
                <a:lnTo>
                  <a:pt x="3267756" y="5513043"/>
                </a:lnTo>
                <a:lnTo>
                  <a:pt x="3311396" y="5588194"/>
                </a:lnTo>
                <a:cubicBezTo>
                  <a:pt x="3478124" y="5875309"/>
                  <a:pt x="3478124" y="5875309"/>
                  <a:pt x="3478124" y="5875309"/>
                </a:cubicBezTo>
                <a:cubicBezTo>
                  <a:pt x="3501973" y="5919436"/>
                  <a:pt x="3549670" y="5946592"/>
                  <a:pt x="3599071" y="5946592"/>
                </a:cubicBezTo>
                <a:cubicBezTo>
                  <a:pt x="4387779" y="5946592"/>
                  <a:pt x="4387779" y="5946592"/>
                  <a:pt x="4387779" y="5946592"/>
                </a:cubicBezTo>
                <a:cubicBezTo>
                  <a:pt x="4438882" y="5946592"/>
                  <a:pt x="4484876" y="5919436"/>
                  <a:pt x="4510428" y="5875309"/>
                </a:cubicBezTo>
                <a:cubicBezTo>
                  <a:pt x="4903930" y="5194740"/>
                  <a:pt x="4903930" y="5194740"/>
                  <a:pt x="4903930" y="5194740"/>
                </a:cubicBezTo>
                <a:cubicBezTo>
                  <a:pt x="4929483" y="5152309"/>
                  <a:pt x="4929483" y="5098000"/>
                  <a:pt x="4903930" y="5055570"/>
                </a:cubicBezTo>
                <a:cubicBezTo>
                  <a:pt x="4510428" y="4375000"/>
                  <a:pt x="4510428" y="4375000"/>
                  <a:pt x="4510428" y="4375000"/>
                </a:cubicBezTo>
                <a:cubicBezTo>
                  <a:pt x="4497651" y="4352936"/>
                  <a:pt x="4479766" y="4335115"/>
                  <a:pt x="4458686" y="4322811"/>
                </a:cubicBezTo>
                <a:lnTo>
                  <a:pt x="4452698" y="4320302"/>
                </a:lnTo>
                <a:lnTo>
                  <a:pt x="4484794" y="4264792"/>
                </a:lnTo>
                <a:lnTo>
                  <a:pt x="4508664" y="4223507"/>
                </a:lnTo>
                <a:lnTo>
                  <a:pt x="4483907" y="4213126"/>
                </a:lnTo>
                <a:cubicBezTo>
                  <a:pt x="4470485" y="4209476"/>
                  <a:pt x="4456434" y="4207562"/>
                  <a:pt x="4442024" y="4207562"/>
                </a:cubicBezTo>
                <a:cubicBezTo>
                  <a:pt x="3552365" y="4207562"/>
                  <a:pt x="3552365" y="4207562"/>
                  <a:pt x="3552365" y="4207562"/>
                </a:cubicBezTo>
                <a:cubicBezTo>
                  <a:pt x="3496641" y="4207562"/>
                  <a:pt x="3442841" y="4238192"/>
                  <a:pt x="3415938" y="4287967"/>
                </a:cubicBezTo>
                <a:cubicBezTo>
                  <a:pt x="2970149" y="5055647"/>
                  <a:pt x="2970149" y="5055647"/>
                  <a:pt x="2970149" y="5055647"/>
                </a:cubicBezTo>
                <a:cubicBezTo>
                  <a:pt x="2941326" y="5103506"/>
                  <a:pt x="2941326" y="5164767"/>
                  <a:pt x="2970149" y="5212628"/>
                </a:cubicBezTo>
                <a:cubicBezTo>
                  <a:pt x="3025872" y="5308588"/>
                  <a:pt x="3074630" y="5392553"/>
                  <a:pt x="3117294" y="5466022"/>
                </a:cubicBezTo>
                <a:lnTo>
                  <a:pt x="3138834" y="5503115"/>
                </a:lnTo>
                <a:lnTo>
                  <a:pt x="3039048" y="5503115"/>
                </a:lnTo>
                <a:cubicBezTo>
                  <a:pt x="2728732" y="5503115"/>
                  <a:pt x="2232229" y="5503115"/>
                  <a:pt x="1437823" y="5503115"/>
                </a:cubicBezTo>
                <a:cubicBezTo>
                  <a:pt x="1305136" y="5503115"/>
                  <a:pt x="1177024" y="5430178"/>
                  <a:pt x="1112968" y="5311656"/>
                </a:cubicBezTo>
                <a:cubicBezTo>
                  <a:pt x="1112968" y="5311656"/>
                  <a:pt x="1112968" y="5311656"/>
                  <a:pt x="51474" y="3483691"/>
                </a:cubicBezTo>
                <a:cubicBezTo>
                  <a:pt x="-17158" y="3369728"/>
                  <a:pt x="-17158" y="3223855"/>
                  <a:pt x="51474" y="3109892"/>
                </a:cubicBezTo>
                <a:cubicBezTo>
                  <a:pt x="51474" y="3109892"/>
                  <a:pt x="51474" y="3109892"/>
                  <a:pt x="1112968" y="1281925"/>
                </a:cubicBezTo>
                <a:cubicBezTo>
                  <a:pt x="1177024" y="1163403"/>
                  <a:pt x="1305136" y="1090467"/>
                  <a:pt x="1437823" y="1090467"/>
                </a:cubicBezTo>
                <a:cubicBezTo>
                  <a:pt x="1437823" y="1090467"/>
                  <a:pt x="1437823" y="1090467"/>
                  <a:pt x="3556238" y="1090467"/>
                </a:cubicBezTo>
                <a:cubicBezTo>
                  <a:pt x="3693500" y="1090467"/>
                  <a:pt x="3817038" y="1163403"/>
                  <a:pt x="3885668" y="1281925"/>
                </a:cubicBezTo>
                <a:cubicBezTo>
                  <a:pt x="3885668" y="1281925"/>
                  <a:pt x="3885668" y="1281925"/>
                  <a:pt x="4942588" y="3109892"/>
                </a:cubicBezTo>
                <a:cubicBezTo>
                  <a:pt x="5011220" y="3223855"/>
                  <a:pt x="5011220" y="3369728"/>
                  <a:pt x="4942588" y="3483691"/>
                </a:cubicBezTo>
                <a:cubicBezTo>
                  <a:pt x="4942588" y="3483691"/>
                  <a:pt x="4942588" y="3483691"/>
                  <a:pt x="4550147" y="4162428"/>
                </a:cubicBezTo>
                <a:lnTo>
                  <a:pt x="4517072" y="4219628"/>
                </a:lnTo>
                <a:lnTo>
                  <a:pt x="4518236" y="4220116"/>
                </a:lnTo>
                <a:cubicBezTo>
                  <a:pt x="4542015" y="4233996"/>
                  <a:pt x="4562190" y="4254096"/>
                  <a:pt x="4576603" y="4278984"/>
                </a:cubicBezTo>
                <a:cubicBezTo>
                  <a:pt x="4576603" y="4278984"/>
                  <a:pt x="4576603" y="4278984"/>
                  <a:pt x="5020470" y="5046664"/>
                </a:cubicBezTo>
                <a:cubicBezTo>
                  <a:pt x="5049294" y="5094524"/>
                  <a:pt x="5049294" y="5155785"/>
                  <a:pt x="5020470" y="5203646"/>
                </a:cubicBezTo>
                <a:cubicBezTo>
                  <a:pt x="5020470" y="5203646"/>
                  <a:pt x="5020470" y="5203646"/>
                  <a:pt x="4576603" y="5971324"/>
                </a:cubicBezTo>
                <a:cubicBezTo>
                  <a:pt x="4547780" y="6021098"/>
                  <a:pt x="4495898" y="6051730"/>
                  <a:pt x="4438254" y="605173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ax, vector graphics, tool&#10;&#10;Description automatically generated">
            <a:extLst>
              <a:ext uri="{FF2B5EF4-FFF2-40B4-BE49-F238E27FC236}">
                <a16:creationId xmlns:a16="http://schemas.microsoft.com/office/drawing/2014/main" id="{F7BC3BFA-9832-4E98-AFB1-C7847BB53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143" y="4038498"/>
            <a:ext cx="2229761" cy="1833979"/>
          </a:xfrm>
          <a:prstGeom prst="rect">
            <a:avLst/>
          </a:prstGeom>
        </p:spPr>
      </p:pic>
      <p:pic>
        <p:nvPicPr>
          <p:cNvPr id="5" name="Picture 4" descr="Icon&#10;&#10;Description automatically generated">
            <a:extLst>
              <a:ext uri="{FF2B5EF4-FFF2-40B4-BE49-F238E27FC236}">
                <a16:creationId xmlns:a16="http://schemas.microsoft.com/office/drawing/2014/main" id="{E838C8FB-6117-46DE-9D44-275E5D56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5028" y="1909854"/>
            <a:ext cx="2846216" cy="2846216"/>
          </a:xfrm>
          <a:prstGeom prst="rect">
            <a:avLst/>
          </a:prstGeom>
        </p:spPr>
      </p:pic>
      <p:sp>
        <p:nvSpPr>
          <p:cNvPr id="12" name="TextBox 11">
            <a:extLst>
              <a:ext uri="{FF2B5EF4-FFF2-40B4-BE49-F238E27FC236}">
                <a16:creationId xmlns:a16="http://schemas.microsoft.com/office/drawing/2014/main" id="{B4B26ABD-DD30-4623-8015-92E98C4C34B2}"/>
              </a:ext>
            </a:extLst>
          </p:cNvPr>
          <p:cNvSpPr txBox="1"/>
          <p:nvPr/>
        </p:nvSpPr>
        <p:spPr>
          <a:xfrm>
            <a:off x="135395" y="2185673"/>
            <a:ext cx="3510719" cy="2308324"/>
          </a:xfrm>
          <a:prstGeom prst="rect">
            <a:avLst/>
          </a:prstGeom>
          <a:noFill/>
        </p:spPr>
        <p:txBody>
          <a:bodyPr wrap="square" rtlCol="0">
            <a:spAutoFit/>
          </a:bodyPr>
          <a:lstStyle/>
          <a:p>
            <a:r>
              <a:rPr lang="en-CA" sz="2400" dirty="0">
                <a:solidFill>
                  <a:schemeClr val="bg2">
                    <a:lumMod val="25000"/>
                  </a:schemeClr>
                </a:solidFill>
                <a:latin typeface="Arial" panose="020B0604020202020204" pitchFamily="34" charset="0"/>
                <a:cs typeface="Arial" panose="020B0604020202020204" pitchFamily="34" charset="0"/>
              </a:rPr>
              <a:t>How can </a:t>
            </a:r>
            <a:r>
              <a:rPr lang="en-CA" sz="2400" b="1" dirty="0">
                <a:solidFill>
                  <a:schemeClr val="bg2">
                    <a:lumMod val="25000"/>
                  </a:schemeClr>
                </a:solidFill>
                <a:latin typeface="Arial" panose="020B0604020202020204" pitchFamily="34" charset="0"/>
                <a:cs typeface="Arial" panose="020B0604020202020204" pitchFamily="34" charset="0"/>
              </a:rPr>
              <a:t>location-based hashtag activism </a:t>
            </a:r>
            <a:r>
              <a:rPr lang="en-CA" sz="2400" dirty="0">
                <a:solidFill>
                  <a:schemeClr val="bg2">
                    <a:lumMod val="25000"/>
                  </a:schemeClr>
                </a:solidFill>
                <a:latin typeface="Arial" panose="020B0604020202020204" pitchFamily="34" charset="0"/>
                <a:cs typeface="Arial" panose="020B0604020202020204" pitchFamily="34" charset="0"/>
              </a:rPr>
              <a:t>influence </a:t>
            </a:r>
            <a:r>
              <a:rPr lang="en-CA" sz="2400" b="1" dirty="0">
                <a:solidFill>
                  <a:schemeClr val="bg2">
                    <a:lumMod val="25000"/>
                  </a:schemeClr>
                </a:solidFill>
                <a:latin typeface="Arial" panose="020B0604020202020204" pitchFamily="34" charset="0"/>
                <a:cs typeface="Arial" panose="020B0604020202020204" pitchFamily="34" charset="0"/>
              </a:rPr>
              <a:t>place-specific political processes </a:t>
            </a:r>
            <a:r>
              <a:rPr lang="en-CA" sz="2400" dirty="0">
                <a:solidFill>
                  <a:schemeClr val="bg2">
                    <a:lumMod val="25000"/>
                  </a:schemeClr>
                </a:solidFill>
                <a:latin typeface="Arial" panose="020B0604020202020204" pitchFamily="34" charset="0"/>
                <a:cs typeface="Arial" panose="020B0604020202020204" pitchFamily="34" charset="0"/>
              </a:rPr>
              <a:t>in the United States?</a:t>
            </a:r>
          </a:p>
        </p:txBody>
      </p:sp>
      <p:sp>
        <p:nvSpPr>
          <p:cNvPr id="14" name="Title 1">
            <a:extLst>
              <a:ext uri="{FF2B5EF4-FFF2-40B4-BE49-F238E27FC236}">
                <a16:creationId xmlns:a16="http://schemas.microsoft.com/office/drawing/2014/main" id="{C56201D0-7809-4B24-B19D-6CBAA674CA4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Question</a:t>
            </a:r>
          </a:p>
        </p:txBody>
      </p:sp>
    </p:spTree>
    <p:extLst>
      <p:ext uri="{BB962C8B-B14F-4D97-AF65-F5344CB8AC3E}">
        <p14:creationId xmlns:p14="http://schemas.microsoft.com/office/powerpoint/2010/main" val="16739138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36" name="TextBox 35">
            <a:extLst>
              <a:ext uri="{FF2B5EF4-FFF2-40B4-BE49-F238E27FC236}">
                <a16:creationId xmlns:a16="http://schemas.microsoft.com/office/drawing/2014/main" id="{9FD5DF99-8917-4756-AC51-1A560F6B2C1F}"/>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37" name="TextBox 36">
            <a:extLst>
              <a:ext uri="{FF2B5EF4-FFF2-40B4-BE49-F238E27FC236}">
                <a16:creationId xmlns:a16="http://schemas.microsoft.com/office/drawing/2014/main" id="{753C6652-5CD1-457E-98A4-0693161C19EA}"/>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00AAF9D5-673E-4D4B-A428-6FDABFB82C49}"/>
              </a:ext>
            </a:extLst>
          </p:cNvPr>
          <p:cNvSpPr txBox="1"/>
          <p:nvPr/>
        </p:nvSpPr>
        <p:spPr>
          <a:xfrm>
            <a:off x="8779825" y="404291"/>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
        <p:nvSpPr>
          <p:cNvPr id="39" name="Oval 38">
            <a:extLst>
              <a:ext uri="{FF2B5EF4-FFF2-40B4-BE49-F238E27FC236}">
                <a16:creationId xmlns:a16="http://schemas.microsoft.com/office/drawing/2014/main" id="{DC413078-6E37-42D3-91B2-B173BA5B89B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40" name="Oval 39">
            <a:extLst>
              <a:ext uri="{FF2B5EF4-FFF2-40B4-BE49-F238E27FC236}">
                <a16:creationId xmlns:a16="http://schemas.microsoft.com/office/drawing/2014/main" id="{28C848C3-6ED0-4118-9233-F4F6B9C2E877}"/>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41" name="Oval 40">
            <a:extLst>
              <a:ext uri="{FF2B5EF4-FFF2-40B4-BE49-F238E27FC236}">
                <a16:creationId xmlns:a16="http://schemas.microsoft.com/office/drawing/2014/main" id="{29FBFFF8-5A36-463B-A9C9-E9715A767F60}"/>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42" name="Oval 41">
            <a:extLst>
              <a:ext uri="{FF2B5EF4-FFF2-40B4-BE49-F238E27FC236}">
                <a16:creationId xmlns:a16="http://schemas.microsoft.com/office/drawing/2014/main" id="{1285CD4C-8159-4B36-878A-FBC5D10FF8B7}"/>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43" name="Oval 42">
            <a:extLst>
              <a:ext uri="{FF2B5EF4-FFF2-40B4-BE49-F238E27FC236}">
                <a16:creationId xmlns:a16="http://schemas.microsoft.com/office/drawing/2014/main" id="{F7833E48-2489-44F8-B523-01535E0B516C}"/>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45" name="Connector: Curved 44">
            <a:extLst>
              <a:ext uri="{FF2B5EF4-FFF2-40B4-BE49-F238E27FC236}">
                <a16:creationId xmlns:a16="http://schemas.microsoft.com/office/drawing/2014/main" id="{07E61AFC-59DC-4359-822E-9398A23828AA}"/>
              </a:ext>
            </a:extLst>
          </p:cNvPr>
          <p:cNvCxnSpPr>
            <a:cxnSpLocks/>
            <a:stCxn id="43" idx="2"/>
            <a:endCxn id="4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43EA11F-99C3-467A-9DDB-D447849F6F09}"/>
              </a:ext>
            </a:extLst>
          </p:cNvPr>
          <p:cNvCxnSpPr>
            <a:cxnSpLocks/>
            <a:stCxn id="43" idx="0"/>
            <a:endCxn id="4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3D4B9D3-E6F3-403F-B657-72E50A187E09}"/>
              </a:ext>
            </a:extLst>
          </p:cNvPr>
          <p:cNvCxnSpPr>
            <a:cxnSpLocks/>
            <a:stCxn id="43" idx="6"/>
            <a:endCxn id="3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3535B34-51DA-485D-9D15-F135C2C2B7FD}"/>
              </a:ext>
            </a:extLst>
          </p:cNvPr>
          <p:cNvCxnSpPr>
            <a:cxnSpLocks/>
            <a:stCxn id="41" idx="0"/>
            <a:endCxn id="4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C87EBA4-AA05-48F9-B334-4B90F55A17E4}"/>
              </a:ext>
            </a:extLst>
          </p:cNvPr>
          <p:cNvCxnSpPr>
            <a:cxnSpLocks/>
            <a:stCxn id="39" idx="0"/>
            <a:endCxn id="4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03868EA-9A21-4655-8E2C-D2DD5075A425}"/>
              </a:ext>
            </a:extLst>
          </p:cNvPr>
          <p:cNvCxnSpPr>
            <a:cxnSpLocks/>
            <a:stCxn id="40" idx="0"/>
            <a:endCxn id="4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DA104B34-0B9F-4B01-B4A4-2279660F42D2}"/>
              </a:ext>
            </a:extLst>
          </p:cNvPr>
          <p:cNvCxnSpPr>
            <a:cxnSpLocks/>
            <a:stCxn id="41" idx="7"/>
            <a:endCxn id="3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CFDCB62-2564-4994-B506-8AC50C2F866F}"/>
              </a:ext>
            </a:extLst>
          </p:cNvPr>
          <p:cNvCxnSpPr>
            <a:cxnSpLocks/>
            <a:stCxn id="39" idx="3"/>
            <a:endCxn id="4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6A01DF72-A1BB-41FC-896A-86C2900E9880}"/>
              </a:ext>
            </a:extLst>
          </p:cNvPr>
          <p:cNvCxnSpPr>
            <a:cxnSpLocks/>
            <a:stCxn id="40" idx="7"/>
            <a:endCxn id="4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197B582-BF31-4963-8EB8-7665DDF92332}"/>
              </a:ext>
            </a:extLst>
          </p:cNvPr>
          <p:cNvCxnSpPr>
            <a:cxnSpLocks/>
            <a:stCxn id="41" idx="3"/>
            <a:endCxn id="4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52A3384-3FB5-4E39-ADE8-DB3A9DAFEF5F}"/>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7" name="Connector: Curved 56">
            <a:extLst>
              <a:ext uri="{FF2B5EF4-FFF2-40B4-BE49-F238E27FC236}">
                <a16:creationId xmlns:a16="http://schemas.microsoft.com/office/drawing/2014/main" id="{8BE1027B-E229-4CE9-8E2B-6FC5FBEAD834}"/>
              </a:ext>
            </a:extLst>
          </p:cNvPr>
          <p:cNvCxnSpPr>
            <a:cxnSpLocks/>
            <a:stCxn id="5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Icon&#10;&#10;Description automatically generated">
            <a:extLst>
              <a:ext uri="{FF2B5EF4-FFF2-40B4-BE49-F238E27FC236}">
                <a16:creationId xmlns:a16="http://schemas.microsoft.com/office/drawing/2014/main" id="{0B3A8499-F42D-470F-9509-3F609470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9" name="Picture 58" descr="Icon&#10;&#10;Description automatically generated">
            <a:extLst>
              <a:ext uri="{FF2B5EF4-FFF2-40B4-BE49-F238E27FC236}">
                <a16:creationId xmlns:a16="http://schemas.microsoft.com/office/drawing/2014/main" id="{B7ECBA84-0CFF-4C2D-A296-8E59E0F96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278583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17" name="Oval 16">
            <a:extLst>
              <a:ext uri="{FF2B5EF4-FFF2-40B4-BE49-F238E27FC236}">
                <a16:creationId xmlns:a16="http://schemas.microsoft.com/office/drawing/2014/main" id="{4CF7CA12-6CBD-4938-81A7-B9BA42946BB9}"/>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30" name="Picture 29" descr="Icon&#10;&#10;Description automatically generated">
            <a:extLst>
              <a:ext uri="{FF2B5EF4-FFF2-40B4-BE49-F238E27FC236}">
                <a16:creationId xmlns:a16="http://schemas.microsoft.com/office/drawing/2014/main" id="{52BDE9E7-08C2-4630-BC79-7C3CB8A6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1" name="Picture 30" descr="Icon&#10;&#10;Description automatically generated">
            <a:extLst>
              <a:ext uri="{FF2B5EF4-FFF2-40B4-BE49-F238E27FC236}">
                <a16:creationId xmlns:a16="http://schemas.microsoft.com/office/drawing/2014/main" id="{FDEF9762-33EC-40DF-A32A-C6E3076A4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32" name="Title 1">
            <a:extLst>
              <a:ext uri="{FF2B5EF4-FFF2-40B4-BE49-F238E27FC236}">
                <a16:creationId xmlns:a16="http://schemas.microsoft.com/office/drawing/2014/main" id="{0CAB19BE-16A9-46D9-AC51-6F09FAD1DBE3}"/>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Tree>
    <p:extLst>
      <p:ext uri="{BB962C8B-B14F-4D97-AF65-F5344CB8AC3E}">
        <p14:creationId xmlns:p14="http://schemas.microsoft.com/office/powerpoint/2010/main" val="326300132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1123</TotalTime>
  <Words>3514</Words>
  <Application>Microsoft Office PowerPoint</Application>
  <PresentationFormat>Widescreen</PresentationFormat>
  <Paragraphs>456</Paragraphs>
  <Slides>43</Slides>
  <Notes>37</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43</vt:i4>
      </vt:variant>
    </vt:vector>
  </HeadingPairs>
  <TitlesOfParts>
    <vt:vector size="51" baseType="lpstr">
      <vt:lpstr>Arial</vt:lpstr>
      <vt:lpstr>Arial</vt:lpstr>
      <vt:lpstr>Calibri</vt:lpstr>
      <vt:lpstr>Calibri Light</vt:lpstr>
      <vt:lpstr>Courier New</vt:lpstr>
      <vt:lpstr>Symbol</vt:lpstr>
      <vt:lpstr>Wingdings</vt:lpstr>
      <vt:lpstr>Office Theme</vt:lpstr>
      <vt:lpstr>#Hashtags as a Means for Political Action</vt:lpstr>
      <vt:lpstr>Overview</vt:lpstr>
      <vt:lpstr>Problem Introduction</vt:lpstr>
      <vt:lpstr>Knowledge Gap</vt:lpstr>
      <vt:lpstr>Knowledge Gap</vt:lpstr>
      <vt:lpstr>PowerPoint Presentation</vt:lpstr>
      <vt:lpstr>PowerPoint Presentation</vt:lpstr>
      <vt:lpstr>PowerPoint Presentation</vt:lpstr>
      <vt:lpstr>PowerPoint Presentation</vt:lpstr>
      <vt:lpstr>PowerPoint Presentation</vt:lpstr>
      <vt:lpstr>Methods</vt:lpstr>
      <vt:lpstr>Methods and Experimental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Cross Correlation and Granger Causality</vt:lpstr>
      <vt:lpstr>PowerPoint Presentation</vt:lpstr>
      <vt:lpstr>Next steps</vt:lpstr>
      <vt:lpstr>PowerPoint Presentation</vt:lpstr>
      <vt:lpstr>PowerPoint Presentation</vt:lpstr>
      <vt:lpstr>PowerPoint Presentation</vt:lpstr>
      <vt:lpstr>PowerPoint Presentation</vt:lpstr>
      <vt:lpstr>Next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PowerPoint Presentation</vt:lpstr>
      <vt:lpstr>PowerPoint Presentation</vt:lpstr>
      <vt:lpstr>Methods</vt:lpstr>
      <vt:lpstr>Methods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Hashtags as a Means for Political Action</dc:title>
  <dc:creator>Leonardo Nicoletti</dc:creator>
  <cp:lastModifiedBy>Leonardo Nicoletti</cp:lastModifiedBy>
  <cp:revision>168</cp:revision>
  <dcterms:created xsi:type="dcterms:W3CDTF">2021-03-16T21:21:26Z</dcterms:created>
  <dcterms:modified xsi:type="dcterms:W3CDTF">2021-05-28T15:03:53Z</dcterms:modified>
</cp:coreProperties>
</file>